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69" r:id="rId4"/>
    <p:sldId id="267" r:id="rId5"/>
    <p:sldId id="259" r:id="rId6"/>
    <p:sldId id="260" r:id="rId7"/>
    <p:sldId id="261" r:id="rId8"/>
    <p:sldId id="262" r:id="rId9"/>
    <p:sldId id="263" r:id="rId10"/>
    <p:sldId id="264" r:id="rId11"/>
    <p:sldId id="268" r:id="rId12"/>
    <p:sldId id="266" r:id="rId13"/>
    <p:sldId id="270" r:id="rId14"/>
  </p:sldIdLst>
  <p:sldSz cx="14630400" cy="10972800"/>
  <p:notesSz cx="10972800" cy="14630400"/>
  <p:embeddedFontLst>
    <p:embeddedFont>
      <p:font typeface="Cambria Math" panose="02040503050406030204" pitchFamily="18" charset="0"/>
      <p:regular r:id="rId16"/>
    </p:embeddedFont>
    <p:embeddedFont>
      <p:font typeface="Crimson Pro Light" pitchFamily="2" charset="77"/>
      <p:regular r:id="rId17"/>
    </p:embeddedFont>
    <p:embeddedFont>
      <p:font typeface="Crimson Pro Semi Bold" pitchFamily="2" charset="77"/>
      <p:regular r:id="rId18"/>
      <p:italic r:id="rId19"/>
    </p:embeddedFont>
    <p:embeddedFont>
      <p:font typeface="Heebo" pitchFamily="2" charset="-79"/>
      <p:regular r:id="rId2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978"/>
    <p:restoredTop sz="96126"/>
  </p:normalViewPr>
  <p:slideViewPr>
    <p:cSldViewPr snapToGrid="0" snapToObjects="1">
      <p:cViewPr varScale="1">
        <p:scale>
          <a:sx n="87" d="100"/>
          <a:sy n="87" d="100"/>
        </p:scale>
        <p:origin x="2864" y="21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72962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B2926-A5E6-B210-F393-97CCB80D05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083911-448B-A7F3-E9C6-EB6DD5175C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EAEF5E-F398-CDA7-83E6-9F361B00446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A05C1FA-980F-E276-555A-B73BBF6EC809}"/>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7718581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27DDFB-25C2-6001-A0EB-40818412F92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1D7FF3-4210-57C2-713B-4BB0CF898A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0168EC6-8656-F375-1A3F-CE7358B89E8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86E57EE-593A-32C7-22EA-68E23F7A0A0D}"/>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2278409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7F7F7F-F9BD-26FA-1FBC-06781F1C77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D64FB6-A08E-92BE-6680-0FBB650D70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BB452F-5A64-A399-9267-EF5920771C6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4C4C4D"/>
                </a:solidFill>
                <a:latin typeface="Heebo" pitchFamily="2" charset="-79"/>
                <a:ea typeface="Heebo" pitchFamily="34" charset="-122"/>
                <a:cs typeface="Heebo" pitchFamily="2" charset="-79"/>
              </a:rPr>
              <a:t>Chen's research establishes </a:t>
            </a:r>
            <a:r>
              <a:rPr lang="en-US" sz="1200" dirty="0" err="1">
                <a:solidFill>
                  <a:srgbClr val="4C4C4D"/>
                </a:solidFill>
                <a:latin typeface="Heebo" pitchFamily="2" charset="-79"/>
                <a:ea typeface="Heebo" pitchFamily="34" charset="-122"/>
                <a:cs typeface="Heebo" pitchFamily="2" charset="-79"/>
              </a:rPr>
              <a:t>KMeans</a:t>
            </a:r>
            <a:r>
              <a:rPr lang="en-US" sz="1200" dirty="0">
                <a:solidFill>
                  <a:srgbClr val="4C4C4D"/>
                </a:solidFill>
                <a:latin typeface="Heebo" pitchFamily="2" charset="-79"/>
                <a:ea typeface="Heebo" pitchFamily="34" charset="-122"/>
                <a:cs typeface="Heebo" pitchFamily="2" charset="-79"/>
              </a:rPr>
              <a:t> as the leading technique across telecommunications and e-commerce sectors.</a:t>
            </a:r>
            <a:endParaRPr lang="en-US" sz="1200" dirty="0">
              <a:latin typeface="Heebo" pitchFamily="2" charset="-79"/>
              <a:cs typeface="Heebo" pitchFamily="2" charset="-79"/>
            </a:endParaRPr>
          </a:p>
        </p:txBody>
      </p:sp>
      <p:sp>
        <p:nvSpPr>
          <p:cNvPr id="4" name="Slide Number Placeholder 3">
            <a:extLst>
              <a:ext uri="{FF2B5EF4-FFF2-40B4-BE49-F238E27FC236}">
                <a16:creationId xmlns:a16="http://schemas.microsoft.com/office/drawing/2014/main" id="{0B139A7C-246D-5337-629A-B9E7E3D10C36}"/>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211115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Algorithm Diversity: </a:t>
            </a:r>
            <a:r>
              <a:rPr lang="en-US" sz="1200" dirty="0">
                <a:solidFill>
                  <a:srgbClr val="4C4C4D"/>
                </a:solidFill>
                <a:latin typeface="Heebo" pitchFamily="34" charset="0"/>
                <a:ea typeface="Heebo" pitchFamily="34" charset="-122"/>
                <a:cs typeface="Heebo" pitchFamily="34" charset="-120"/>
              </a:rPr>
              <a:t>Clustering algorithms have fundamentally different computational patterns from neural networks, relying on iterative distance calculations rather than backpropagation.</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Relevance: </a:t>
            </a:r>
            <a:r>
              <a:rPr lang="en-US" sz="1200" dirty="0">
                <a:solidFill>
                  <a:srgbClr val="4C4C4D"/>
                </a:solidFill>
                <a:latin typeface="Heebo" pitchFamily="34" charset="0"/>
                <a:ea typeface="Heebo" pitchFamily="34" charset="-122"/>
                <a:cs typeface="Heebo" pitchFamily="34" charset="-120"/>
              </a:rPr>
              <a:t>Many organizations depend on classical ML for interpretability, lower computational requirements, and proven effectiveness with structured data.</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0F0F1"/>
          </a:solidFill>
          <a:ln/>
        </p:spPr>
        <p:txBody>
          <a:bodyPr/>
          <a:lstStyle/>
          <a:p>
            <a:endParaRPr lang="en-US"/>
          </a:p>
        </p:txBody>
      </p:sp>
      <p:sp>
        <p:nvSpPr>
          <p:cNvPr id="3" name="Shape 1"/>
          <p:cNvSpPr/>
          <p:nvPr/>
        </p:nvSpPr>
        <p:spPr>
          <a:xfrm>
            <a:off x="0" y="0"/>
            <a:ext cx="14630400" cy="10972800"/>
          </a:xfrm>
          <a:prstGeom prst="rect">
            <a:avLst/>
          </a:prstGeom>
          <a:solidFill>
            <a:srgbClr val="FFFFF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104927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4824"/>
          </a:xfrm>
          <a:prstGeom prst="rect">
            <a:avLst/>
          </a:prstGeom>
        </p:spPr>
      </p:pic>
      <p:sp>
        <p:nvSpPr>
          <p:cNvPr id="3" name="Text 0"/>
          <p:cNvSpPr/>
          <p:nvPr/>
        </p:nvSpPr>
        <p:spPr>
          <a:xfrm>
            <a:off x="790575" y="621149"/>
            <a:ext cx="7562850" cy="7058620"/>
          </a:xfrm>
          <a:prstGeom prst="rect">
            <a:avLst/>
          </a:prstGeom>
          <a:noFill/>
          <a:ln/>
        </p:spPr>
        <p:txBody>
          <a:bodyPr wrap="square" lIns="0" tIns="0" rIns="0" bIns="0" rtlCol="0" anchor="t"/>
          <a:lstStyle/>
          <a:p>
            <a:pPr marL="0" indent="0" algn="l">
              <a:lnSpc>
                <a:spcPts val="11100"/>
              </a:lnSpc>
              <a:buNone/>
            </a:pPr>
            <a:r>
              <a:rPr lang="en-US" sz="8850" b="1" dirty="0">
                <a:solidFill>
                  <a:srgbClr val="152D47"/>
                </a:solidFill>
                <a:latin typeface="Crimson Pro Semi Bold" pitchFamily="34" charset="0"/>
                <a:ea typeface="Crimson Pro Semi Bold" pitchFamily="34" charset="-122"/>
                <a:cs typeface="Crimson Pro Semi Bold" pitchFamily="34" charset="-120"/>
              </a:rPr>
              <a:t>Evaluating Apple's MLX Framework for Machine Learning</a:t>
            </a:r>
            <a:endParaRPr lang="en-US" sz="8850" b="1" dirty="0"/>
          </a:p>
        </p:txBody>
      </p:sp>
      <p:sp>
        <p:nvSpPr>
          <p:cNvPr id="4" name="Text 1"/>
          <p:cNvSpPr/>
          <p:nvPr/>
        </p:nvSpPr>
        <p:spPr>
          <a:xfrm>
            <a:off x="790575" y="8018502"/>
            <a:ext cx="7562850" cy="1129189"/>
          </a:xfrm>
          <a:prstGeom prst="rect">
            <a:avLst/>
          </a:prstGeom>
          <a:noFill/>
          <a:ln/>
        </p:spPr>
        <p:txBody>
          <a:bodyPr wrap="square" lIns="0" tIns="0" rIns="0" bIns="0" rtlCol="0" anchor="t"/>
          <a:lstStyle/>
          <a:p>
            <a:pPr marL="0" indent="0" algn="l">
              <a:lnSpc>
                <a:spcPts val="4400"/>
              </a:lnSpc>
              <a:buNone/>
            </a:pPr>
            <a:r>
              <a:rPr lang="en-US" sz="3550" dirty="0">
                <a:solidFill>
                  <a:srgbClr val="152D47"/>
                </a:solidFill>
                <a:latin typeface="Crimson Pro Semi Bold" pitchFamily="34" charset="0"/>
                <a:ea typeface="Crimson Pro Semi Bold" pitchFamily="34" charset="-122"/>
                <a:cs typeface="Crimson Pro Semi Bold" pitchFamily="34" charset="-120"/>
              </a:rPr>
              <a:t>A Comparative Study Using Unsupervised Clustering Algorithms</a:t>
            </a:r>
            <a:endParaRPr lang="en-US" sz="3550" dirty="0"/>
          </a:p>
        </p:txBody>
      </p:sp>
      <p:sp>
        <p:nvSpPr>
          <p:cNvPr id="5" name="Text 2"/>
          <p:cNvSpPr/>
          <p:nvPr/>
        </p:nvSpPr>
        <p:spPr>
          <a:xfrm>
            <a:off x="790575" y="9486424"/>
            <a:ext cx="7562850" cy="867251"/>
          </a:xfrm>
          <a:prstGeom prst="rect">
            <a:avLst/>
          </a:prstGeom>
          <a:noFill/>
          <a:ln/>
        </p:spPr>
        <p:txBody>
          <a:bodyPr wrap="square" lIns="0" tIns="0" rIns="0" bIns="0" rtlCol="0" anchor="t"/>
          <a:lstStyle/>
          <a:p>
            <a:pPr marL="0" indent="0" algn="l">
              <a:lnSpc>
                <a:spcPts val="2250"/>
              </a:lnSpc>
              <a:buNone/>
            </a:pPr>
            <a:r>
              <a:rPr lang="en-US" sz="1400" dirty="0">
                <a:solidFill>
                  <a:srgbClr val="4C4C4D"/>
                </a:solidFill>
                <a:latin typeface="Heebo" pitchFamily="34" charset="0"/>
                <a:ea typeface="Heebo" pitchFamily="34" charset="-122"/>
                <a:cs typeface="Heebo" pitchFamily="34" charset="-120"/>
              </a:rPr>
              <a:t>Understanding how Apple's purpose-built MLX framework performs on traditional machine learning algorithms compared to established frameworks like PyTorch, scikit-learn, and NumPy on Apple Silicon hardware.</a:t>
            </a: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1647" y="621983"/>
            <a:ext cx="6291501" cy="530066"/>
          </a:xfrm>
          <a:prstGeom prst="rect">
            <a:avLst/>
          </a:prstGeom>
          <a:noFill/>
          <a:ln/>
        </p:spPr>
        <p:txBody>
          <a:bodyPr wrap="none" lIns="0" tIns="0" rIns="0" bIns="0" rtlCol="0" anchor="t"/>
          <a:lstStyle/>
          <a:p>
            <a:pPr marL="0" indent="0" algn="l">
              <a:lnSpc>
                <a:spcPts val="4150"/>
              </a:lnSpc>
              <a:buNone/>
            </a:pPr>
            <a:r>
              <a:rPr lang="en-US" sz="3300" b="1" dirty="0">
                <a:solidFill>
                  <a:srgbClr val="152D47"/>
                </a:solidFill>
                <a:latin typeface="Crimson Pro Semi Bold" pitchFamily="34" charset="0"/>
                <a:ea typeface="Crimson Pro Semi Bold" pitchFamily="34" charset="-122"/>
                <a:cs typeface="Crimson Pro Semi Bold" pitchFamily="34" charset="-120"/>
              </a:rPr>
              <a:t>Preliminary Results: MNIST Dataset</a:t>
            </a:r>
            <a:endParaRPr lang="en-US" sz="3300" b="1" dirty="0"/>
          </a:p>
        </p:txBody>
      </p:sp>
      <p:sp>
        <p:nvSpPr>
          <p:cNvPr id="3" name="Text 1"/>
          <p:cNvSpPr/>
          <p:nvPr/>
        </p:nvSpPr>
        <p:spPr>
          <a:xfrm>
            <a:off x="791647" y="1491258"/>
            <a:ext cx="13047107" cy="271463"/>
          </a:xfrm>
          <a:prstGeom prst="rect">
            <a:avLst/>
          </a:prstGeom>
          <a:noFill/>
          <a:ln/>
        </p:spPr>
        <p:txBody>
          <a:bodyPr wrap="none" lIns="0" tIns="0" rIns="0" bIns="0" rtlCol="0" anchor="t"/>
          <a:lstStyle/>
          <a:p>
            <a:pPr marL="0" indent="0" algn="l">
              <a:lnSpc>
                <a:spcPts val="2100"/>
              </a:lnSpc>
              <a:buNone/>
            </a:pPr>
            <a:r>
              <a:rPr lang="en-US" sz="1300" b="1" dirty="0">
                <a:solidFill>
                  <a:srgbClr val="4C4C4D"/>
                </a:solidFill>
                <a:latin typeface="Heebo" pitchFamily="34" charset="0"/>
                <a:ea typeface="Heebo" pitchFamily="34" charset="-122"/>
                <a:cs typeface="Heebo" pitchFamily="34" charset="-120"/>
              </a:rPr>
              <a:t>Configuration:</a:t>
            </a:r>
            <a:r>
              <a:rPr lang="en-US" sz="1300" dirty="0">
                <a:solidFill>
                  <a:srgbClr val="4C4C4D"/>
                </a:solidFill>
                <a:latin typeface="Heebo" pitchFamily="34" charset="0"/>
                <a:ea typeface="Heebo" pitchFamily="34" charset="-122"/>
                <a:cs typeface="Heebo" pitchFamily="34" charset="-120"/>
              </a:rPr>
              <a:t> 7,500 samples with 784 features, k=10 clusters, 20 experimental rounds with seeds 44-63</a:t>
            </a:r>
            <a:endParaRPr lang="en-US" sz="1300" dirty="0"/>
          </a:p>
        </p:txBody>
      </p:sp>
      <p:pic>
        <p:nvPicPr>
          <p:cNvPr id="4" name="Image 0" descr="preencoded.png"/>
          <p:cNvPicPr>
            <a:picLocks noChangeAspect="1"/>
          </p:cNvPicPr>
          <p:nvPr/>
        </p:nvPicPr>
        <p:blipFill>
          <a:blip r:embed="rId3"/>
          <a:stretch>
            <a:fillRect/>
          </a:stretch>
        </p:blipFill>
        <p:spPr>
          <a:xfrm>
            <a:off x="791647" y="1953458"/>
            <a:ext cx="9785271" cy="4970740"/>
          </a:xfrm>
          <a:prstGeom prst="rect">
            <a:avLst/>
          </a:prstGeom>
        </p:spPr>
      </p:pic>
      <p:sp>
        <p:nvSpPr>
          <p:cNvPr id="5" name="Shape 2"/>
          <p:cNvSpPr/>
          <p:nvPr/>
        </p:nvSpPr>
        <p:spPr>
          <a:xfrm>
            <a:off x="1750576" y="6924199"/>
            <a:ext cx="169545" cy="169545"/>
          </a:xfrm>
          <a:prstGeom prst="roundRect">
            <a:avLst>
              <a:gd name="adj" fmla="val 10787"/>
            </a:avLst>
          </a:prstGeom>
          <a:solidFill>
            <a:srgbClr val="00104C"/>
          </a:solidFill>
          <a:ln/>
        </p:spPr>
        <p:txBody>
          <a:bodyPr/>
          <a:lstStyle/>
          <a:p>
            <a:endParaRPr lang="en-US"/>
          </a:p>
        </p:txBody>
      </p:sp>
      <p:sp>
        <p:nvSpPr>
          <p:cNvPr id="6" name="Text 3"/>
          <p:cNvSpPr/>
          <p:nvPr/>
        </p:nvSpPr>
        <p:spPr>
          <a:xfrm>
            <a:off x="1981081" y="6924199"/>
            <a:ext cx="1970723" cy="169664"/>
          </a:xfrm>
          <a:prstGeom prst="rect">
            <a:avLst/>
          </a:prstGeom>
          <a:noFill/>
          <a:ln/>
        </p:spPr>
        <p:txBody>
          <a:bodyPr wrap="none" lIns="0" tIns="0" rIns="0" bIns="0" rtlCol="0" anchor="t"/>
          <a:lstStyle/>
          <a:p>
            <a:pPr marL="0" indent="0" algn="l">
              <a:lnSpc>
                <a:spcPts val="1300"/>
              </a:lnSpc>
              <a:buNone/>
            </a:pPr>
            <a:r>
              <a:rPr lang="en-US" sz="1300" dirty="0">
                <a:solidFill>
                  <a:srgbClr val="4C4C4D"/>
                </a:solidFill>
                <a:latin typeface="Heebo" pitchFamily="34" charset="0"/>
                <a:ea typeface="Heebo" pitchFamily="34" charset="-122"/>
                <a:cs typeface="Heebo" pitchFamily="34" charset="-120"/>
              </a:rPr>
              <a:t>Adjusted Rand Index (ARI)</a:t>
            </a:r>
            <a:endParaRPr lang="en-US" sz="1300" dirty="0"/>
          </a:p>
        </p:txBody>
      </p:sp>
      <p:sp>
        <p:nvSpPr>
          <p:cNvPr id="7" name="Shape 4"/>
          <p:cNvSpPr/>
          <p:nvPr/>
        </p:nvSpPr>
        <p:spPr>
          <a:xfrm>
            <a:off x="4951690" y="6924199"/>
            <a:ext cx="169545" cy="169545"/>
          </a:xfrm>
          <a:prstGeom prst="roundRect">
            <a:avLst>
              <a:gd name="adj" fmla="val 10787"/>
            </a:avLst>
          </a:prstGeom>
          <a:solidFill>
            <a:srgbClr val="0125AB"/>
          </a:solidFill>
          <a:ln/>
        </p:spPr>
        <p:txBody>
          <a:bodyPr/>
          <a:lstStyle/>
          <a:p>
            <a:endParaRPr lang="en-US"/>
          </a:p>
        </p:txBody>
      </p:sp>
      <p:sp>
        <p:nvSpPr>
          <p:cNvPr id="8" name="Text 5"/>
          <p:cNvSpPr/>
          <p:nvPr/>
        </p:nvSpPr>
        <p:spPr>
          <a:xfrm>
            <a:off x="5182195" y="6924199"/>
            <a:ext cx="1234678" cy="169664"/>
          </a:xfrm>
          <a:prstGeom prst="rect">
            <a:avLst/>
          </a:prstGeom>
          <a:noFill/>
          <a:ln/>
        </p:spPr>
        <p:txBody>
          <a:bodyPr wrap="none" lIns="0" tIns="0" rIns="0" bIns="0" rtlCol="0" anchor="t"/>
          <a:lstStyle/>
          <a:p>
            <a:pPr marL="0" indent="0" algn="l">
              <a:lnSpc>
                <a:spcPts val="1300"/>
              </a:lnSpc>
              <a:buNone/>
            </a:pPr>
            <a:r>
              <a:rPr lang="en-US" sz="1300" dirty="0">
                <a:solidFill>
                  <a:srgbClr val="4C4C4D"/>
                </a:solidFill>
                <a:latin typeface="Heebo" pitchFamily="34" charset="0"/>
                <a:ea typeface="Heebo" pitchFamily="34" charset="-122"/>
                <a:cs typeface="Heebo" pitchFamily="34" charset="-120"/>
              </a:rPr>
              <a:t>Silhouette Score</a:t>
            </a:r>
            <a:endParaRPr lang="en-US" sz="1300" dirty="0"/>
          </a:p>
        </p:txBody>
      </p:sp>
      <p:sp>
        <p:nvSpPr>
          <p:cNvPr id="9" name="Shape 6"/>
          <p:cNvSpPr/>
          <p:nvPr/>
        </p:nvSpPr>
        <p:spPr>
          <a:xfrm>
            <a:off x="7416760" y="6924199"/>
            <a:ext cx="169545" cy="169545"/>
          </a:xfrm>
          <a:prstGeom prst="roundRect">
            <a:avLst>
              <a:gd name="adj" fmla="val 10787"/>
            </a:avLst>
          </a:prstGeom>
          <a:solidFill>
            <a:srgbClr val="0D40FE"/>
          </a:solidFill>
          <a:ln/>
        </p:spPr>
        <p:txBody>
          <a:bodyPr/>
          <a:lstStyle/>
          <a:p>
            <a:endParaRPr lang="en-US"/>
          </a:p>
        </p:txBody>
      </p:sp>
      <p:sp>
        <p:nvSpPr>
          <p:cNvPr id="10" name="Text 7"/>
          <p:cNvSpPr/>
          <p:nvPr/>
        </p:nvSpPr>
        <p:spPr>
          <a:xfrm>
            <a:off x="7647265" y="6924199"/>
            <a:ext cx="1181457" cy="169664"/>
          </a:xfrm>
          <a:prstGeom prst="rect">
            <a:avLst/>
          </a:prstGeom>
          <a:noFill/>
          <a:ln/>
        </p:spPr>
        <p:txBody>
          <a:bodyPr wrap="none" lIns="0" tIns="0" rIns="0" bIns="0" rtlCol="0" anchor="t"/>
          <a:lstStyle/>
          <a:p>
            <a:pPr marL="0" indent="0" algn="l">
              <a:lnSpc>
                <a:spcPts val="1300"/>
              </a:lnSpc>
              <a:buNone/>
            </a:pPr>
            <a:r>
              <a:rPr lang="en-US" sz="1300" dirty="0">
                <a:solidFill>
                  <a:srgbClr val="4C4C4D"/>
                </a:solidFill>
                <a:latin typeface="Heebo" pitchFamily="34" charset="0"/>
                <a:ea typeface="Heebo" pitchFamily="34" charset="-122"/>
                <a:cs typeface="Heebo" pitchFamily="34" charset="-120"/>
              </a:rPr>
              <a:t>Time (seconds)</a:t>
            </a:r>
            <a:endParaRPr lang="en-US" sz="1300" dirty="0"/>
          </a:p>
        </p:txBody>
      </p:sp>
      <p:sp>
        <p:nvSpPr>
          <p:cNvPr id="11" name="Text 8"/>
          <p:cNvSpPr/>
          <p:nvPr/>
        </p:nvSpPr>
        <p:spPr>
          <a:xfrm>
            <a:off x="791647" y="7793474"/>
            <a:ext cx="2120503" cy="265033"/>
          </a:xfrm>
          <a:prstGeom prst="rect">
            <a:avLst/>
          </a:prstGeom>
          <a:noFill/>
          <a:ln/>
        </p:spPr>
        <p:txBody>
          <a:bodyPr wrap="none" lIns="0" tIns="0" rIns="0" bIns="0" rtlCol="0" anchor="t"/>
          <a:lstStyle/>
          <a:p>
            <a:pPr marL="0" indent="0" algn="l">
              <a:lnSpc>
                <a:spcPts val="2050"/>
              </a:lnSpc>
              <a:buNone/>
            </a:pPr>
            <a:r>
              <a:rPr lang="en-US" sz="1650" dirty="0">
                <a:solidFill>
                  <a:srgbClr val="152D47"/>
                </a:solidFill>
                <a:latin typeface="Crimson Pro Semi Bold" pitchFamily="34" charset="0"/>
                <a:ea typeface="Crimson Pro Semi Bold" pitchFamily="34" charset="-122"/>
                <a:cs typeface="Crimson Pro Semi Bold" pitchFamily="34" charset="-120"/>
              </a:rPr>
              <a:t>Clustering Quality</a:t>
            </a:r>
            <a:endParaRPr lang="en-US" sz="1650" dirty="0"/>
          </a:p>
        </p:txBody>
      </p:sp>
      <p:sp>
        <p:nvSpPr>
          <p:cNvPr id="12" name="Text 9"/>
          <p:cNvSpPr/>
          <p:nvPr/>
        </p:nvSpPr>
        <p:spPr>
          <a:xfrm>
            <a:off x="791647" y="8228052"/>
            <a:ext cx="6316623" cy="814388"/>
          </a:xfrm>
          <a:prstGeom prst="rect">
            <a:avLst/>
          </a:prstGeom>
          <a:noFill/>
          <a:ln/>
        </p:spPr>
        <p:txBody>
          <a:bodyPr wrap="square" lIns="0" tIns="0" rIns="0" bIns="0" rtlCol="0" anchor="t"/>
          <a:lstStyle/>
          <a:p>
            <a:pPr marL="0" indent="0" algn="l">
              <a:lnSpc>
                <a:spcPts val="2100"/>
              </a:lnSpc>
              <a:buNone/>
            </a:pPr>
            <a:r>
              <a:rPr lang="en-US" sz="1300" dirty="0">
                <a:solidFill>
                  <a:srgbClr val="4C4C4D"/>
                </a:solidFill>
                <a:latin typeface="Heebo" pitchFamily="34" charset="0"/>
                <a:ea typeface="Heebo" pitchFamily="34" charset="-122"/>
                <a:cs typeface="Heebo" pitchFamily="34" charset="-120"/>
              </a:rPr>
              <a:t>All frameworks achieve equivalent quality metrics within 5%. MLX achieves the </a:t>
            </a:r>
            <a:r>
              <a:rPr lang="en-US" sz="1300" b="1" dirty="0">
                <a:solidFill>
                  <a:srgbClr val="2150FE"/>
                </a:solidFill>
                <a:latin typeface="Heebo" pitchFamily="34" charset="0"/>
                <a:ea typeface="Heebo" pitchFamily="34" charset="-122"/>
                <a:cs typeface="Heebo" pitchFamily="34" charset="-120"/>
              </a:rPr>
              <a:t>highest ARI (0.3777) and Silhouette (0.0636)</a:t>
            </a:r>
            <a:r>
              <a:rPr lang="en-US" sz="1300" dirty="0">
                <a:solidFill>
                  <a:srgbClr val="4C4C4D"/>
                </a:solidFill>
                <a:latin typeface="Heebo" pitchFamily="34" charset="0"/>
                <a:ea typeface="Heebo" pitchFamily="34" charset="-122"/>
                <a:cs typeface="Heebo" pitchFamily="34" charset="-120"/>
              </a:rPr>
              <a:t>, demonstrating superior clustering results.</a:t>
            </a:r>
            <a:endParaRPr lang="en-US" sz="1300" dirty="0"/>
          </a:p>
        </p:txBody>
      </p:sp>
      <p:sp>
        <p:nvSpPr>
          <p:cNvPr id="13" name="Text 10"/>
          <p:cNvSpPr/>
          <p:nvPr/>
        </p:nvSpPr>
        <p:spPr>
          <a:xfrm>
            <a:off x="791647" y="9195078"/>
            <a:ext cx="6316623" cy="434340"/>
          </a:xfrm>
          <a:prstGeom prst="rect">
            <a:avLst/>
          </a:prstGeom>
          <a:noFill/>
          <a:ln/>
        </p:spPr>
        <p:txBody>
          <a:bodyPr wrap="square" lIns="0" tIns="0" rIns="0" bIns="0" rtlCol="0" anchor="t"/>
          <a:lstStyle/>
          <a:p>
            <a:pPr marL="0" indent="0" algn="l">
              <a:lnSpc>
                <a:spcPts val="1700"/>
              </a:lnSpc>
              <a:buNone/>
            </a:pPr>
            <a:r>
              <a:rPr lang="en-US" sz="1050" b="1" i="1" dirty="0">
                <a:solidFill>
                  <a:srgbClr val="4C4C4D"/>
                </a:solidFill>
                <a:latin typeface="Heebo" pitchFamily="34" charset="0"/>
                <a:ea typeface="Heebo" pitchFamily="34" charset="-122"/>
                <a:cs typeface="Heebo" pitchFamily="34" charset="-120"/>
              </a:rPr>
              <a:t>ARI (Adjusted Rand Index)</a:t>
            </a:r>
            <a:r>
              <a:rPr lang="en-US" sz="1050" i="1" dirty="0">
                <a:solidFill>
                  <a:srgbClr val="4C4C4D"/>
                </a:solidFill>
                <a:latin typeface="Heebo" pitchFamily="34" charset="0"/>
                <a:ea typeface="Heebo" pitchFamily="34" charset="-122"/>
                <a:cs typeface="Heebo" pitchFamily="34" charset="-120"/>
              </a:rPr>
              <a:t> measures similarity between true and predicted clusters, ranging from -1 to 1, where 1 indicates perfect matching.</a:t>
            </a:r>
            <a:endParaRPr lang="en-US" sz="1050" dirty="0"/>
          </a:p>
        </p:txBody>
      </p:sp>
      <p:sp>
        <p:nvSpPr>
          <p:cNvPr id="14" name="Text 11"/>
          <p:cNvSpPr/>
          <p:nvPr/>
        </p:nvSpPr>
        <p:spPr>
          <a:xfrm>
            <a:off x="791647" y="9782056"/>
            <a:ext cx="6316623" cy="434340"/>
          </a:xfrm>
          <a:prstGeom prst="rect">
            <a:avLst/>
          </a:prstGeom>
          <a:noFill/>
          <a:ln/>
        </p:spPr>
        <p:txBody>
          <a:bodyPr wrap="square" lIns="0" tIns="0" rIns="0" bIns="0" rtlCol="0" anchor="t"/>
          <a:lstStyle/>
          <a:p>
            <a:pPr marL="0" indent="0" algn="l">
              <a:lnSpc>
                <a:spcPts val="1700"/>
              </a:lnSpc>
              <a:buNone/>
            </a:pPr>
            <a:r>
              <a:rPr lang="en-US" sz="1050" b="1" i="1" dirty="0">
                <a:solidFill>
                  <a:srgbClr val="4C4C4D"/>
                </a:solidFill>
                <a:latin typeface="Heebo" pitchFamily="34" charset="0"/>
                <a:ea typeface="Heebo" pitchFamily="34" charset="-122"/>
                <a:cs typeface="Heebo" pitchFamily="34" charset="-120"/>
              </a:rPr>
              <a:t>Silhouette Score</a:t>
            </a:r>
            <a:r>
              <a:rPr lang="en-US" sz="1050" i="1" dirty="0">
                <a:solidFill>
                  <a:srgbClr val="4C4C4D"/>
                </a:solidFill>
                <a:latin typeface="Heebo" pitchFamily="34" charset="0"/>
                <a:ea typeface="Heebo" pitchFamily="34" charset="-122"/>
                <a:cs typeface="Heebo" pitchFamily="34" charset="-120"/>
              </a:rPr>
              <a:t> measures how similar an object is to its own cluster compared to other clusters, ranging from -1 to 1, with higher values indicating better-defined clusters.</a:t>
            </a:r>
            <a:endParaRPr lang="en-US" sz="1050" dirty="0"/>
          </a:p>
        </p:txBody>
      </p:sp>
      <p:sp>
        <p:nvSpPr>
          <p:cNvPr id="15" name="Text 12"/>
          <p:cNvSpPr/>
          <p:nvPr/>
        </p:nvSpPr>
        <p:spPr>
          <a:xfrm>
            <a:off x="7529751" y="7793474"/>
            <a:ext cx="2120503" cy="265033"/>
          </a:xfrm>
          <a:prstGeom prst="rect">
            <a:avLst/>
          </a:prstGeom>
          <a:noFill/>
          <a:ln/>
        </p:spPr>
        <p:txBody>
          <a:bodyPr wrap="none" lIns="0" tIns="0" rIns="0" bIns="0" rtlCol="0" anchor="t"/>
          <a:lstStyle/>
          <a:p>
            <a:pPr marL="0" indent="0" algn="l">
              <a:lnSpc>
                <a:spcPts val="2050"/>
              </a:lnSpc>
              <a:buNone/>
            </a:pPr>
            <a:r>
              <a:rPr lang="en-US" sz="1650" dirty="0">
                <a:solidFill>
                  <a:srgbClr val="152D47"/>
                </a:solidFill>
                <a:latin typeface="Crimson Pro Semi Bold" pitchFamily="34" charset="0"/>
                <a:ea typeface="Crimson Pro Semi Bold" pitchFamily="34" charset="-122"/>
                <a:cs typeface="Crimson Pro Semi Bold" pitchFamily="34" charset="-120"/>
              </a:rPr>
              <a:t>Performance Ranking</a:t>
            </a:r>
            <a:endParaRPr lang="en-US" sz="1650" dirty="0"/>
          </a:p>
        </p:txBody>
      </p:sp>
      <p:sp>
        <p:nvSpPr>
          <p:cNvPr id="16" name="Text 13"/>
          <p:cNvSpPr/>
          <p:nvPr/>
        </p:nvSpPr>
        <p:spPr>
          <a:xfrm>
            <a:off x="7529751" y="8228052"/>
            <a:ext cx="6316623" cy="542925"/>
          </a:xfrm>
          <a:prstGeom prst="rect">
            <a:avLst/>
          </a:prstGeom>
          <a:noFill/>
          <a:ln/>
        </p:spPr>
        <p:txBody>
          <a:bodyPr wrap="square" lIns="0" tIns="0" rIns="0" bIns="0" rtlCol="0" anchor="t"/>
          <a:lstStyle/>
          <a:p>
            <a:pPr marL="0" indent="0" algn="l">
              <a:lnSpc>
                <a:spcPts val="2100"/>
              </a:lnSpc>
              <a:buNone/>
            </a:pPr>
            <a:r>
              <a:rPr lang="en-US" sz="1300" b="1" dirty="0">
                <a:solidFill>
                  <a:srgbClr val="2150FE"/>
                </a:solidFill>
                <a:latin typeface="Heebo" pitchFamily="34" charset="0"/>
                <a:ea typeface="Heebo" pitchFamily="34" charset="-122"/>
                <a:cs typeface="Heebo" pitchFamily="34" charset="-120"/>
              </a:rPr>
              <a:t>scikit-learn</a:t>
            </a:r>
            <a:r>
              <a:rPr lang="en-US" sz="1300" dirty="0">
                <a:solidFill>
                  <a:srgbClr val="4C4C4D"/>
                </a:solidFill>
                <a:latin typeface="Heebo" pitchFamily="34" charset="0"/>
                <a:ea typeface="Heebo" pitchFamily="34" charset="-122"/>
                <a:cs typeface="Heebo" pitchFamily="34" charset="-120"/>
              </a:rPr>
              <a:t> (0.16s) &gt; PyTorch (0.61s) &gt; MLX (1.10s) &gt; NumPy (2.78s). MLX achieves </a:t>
            </a:r>
            <a:r>
              <a:rPr lang="en-US" sz="1300" b="1" dirty="0">
                <a:solidFill>
                  <a:srgbClr val="2150FE"/>
                </a:solidFill>
                <a:latin typeface="Heebo" pitchFamily="34" charset="0"/>
                <a:ea typeface="Heebo" pitchFamily="34" charset="-122"/>
                <a:cs typeface="Heebo" pitchFamily="34" charset="-120"/>
              </a:rPr>
              <a:t>60% speedup over NumPy</a:t>
            </a:r>
            <a:r>
              <a:rPr lang="en-US" sz="1300" dirty="0">
                <a:solidFill>
                  <a:srgbClr val="4C4C4D"/>
                </a:solidFill>
                <a:latin typeface="Heebo" pitchFamily="34" charset="0"/>
                <a:ea typeface="Heebo" pitchFamily="34" charset="-122"/>
                <a:cs typeface="Heebo" pitchFamily="34" charset="-120"/>
              </a:rPr>
              <a:t>.</a:t>
            </a:r>
            <a:endParaRPr lang="en-US" sz="1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1B17AC-ED17-F816-6047-5D65DF57B1F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EA27A10B-FC66-6832-C26E-F9CAC64E4A75}"/>
              </a:ext>
            </a:extLst>
          </p:cNvPr>
          <p:cNvSpPr/>
          <p:nvPr/>
        </p:nvSpPr>
        <p:spPr>
          <a:xfrm>
            <a:off x="791647" y="621983"/>
            <a:ext cx="6291501" cy="530066"/>
          </a:xfrm>
          <a:prstGeom prst="rect">
            <a:avLst/>
          </a:prstGeom>
          <a:noFill/>
          <a:ln/>
        </p:spPr>
        <p:txBody>
          <a:bodyPr wrap="none" lIns="0" tIns="0" rIns="0" bIns="0" rtlCol="0" anchor="t"/>
          <a:lstStyle/>
          <a:p>
            <a:pPr marL="0" indent="0" algn="l">
              <a:lnSpc>
                <a:spcPts val="4150"/>
              </a:lnSpc>
              <a:buNone/>
            </a:pPr>
            <a:r>
              <a:rPr lang="en-US" sz="3300" b="1" dirty="0">
                <a:solidFill>
                  <a:srgbClr val="152D47"/>
                </a:solidFill>
                <a:latin typeface="Crimson Pro Semi Bold" pitchFamily="34" charset="0"/>
                <a:ea typeface="Crimson Pro Semi Bold" pitchFamily="34" charset="-122"/>
                <a:cs typeface="Crimson Pro Semi Bold" pitchFamily="34" charset="-120"/>
              </a:rPr>
              <a:t>Final Results: Credit Card Dataset</a:t>
            </a:r>
            <a:endParaRPr lang="en-US" sz="3300" b="1" dirty="0"/>
          </a:p>
        </p:txBody>
      </p:sp>
      <p:sp>
        <p:nvSpPr>
          <p:cNvPr id="3" name="Text 1">
            <a:extLst>
              <a:ext uri="{FF2B5EF4-FFF2-40B4-BE49-F238E27FC236}">
                <a16:creationId xmlns:a16="http://schemas.microsoft.com/office/drawing/2014/main" id="{4D143028-5BD8-BB0F-A694-58E861558F75}"/>
              </a:ext>
            </a:extLst>
          </p:cNvPr>
          <p:cNvSpPr/>
          <p:nvPr/>
        </p:nvSpPr>
        <p:spPr>
          <a:xfrm>
            <a:off x="791647" y="1491258"/>
            <a:ext cx="13047107" cy="271463"/>
          </a:xfrm>
          <a:prstGeom prst="rect">
            <a:avLst/>
          </a:prstGeom>
          <a:noFill/>
          <a:ln/>
        </p:spPr>
        <p:txBody>
          <a:bodyPr wrap="none" lIns="0" tIns="0" rIns="0" bIns="0" rtlCol="0" anchor="t"/>
          <a:lstStyle/>
          <a:p>
            <a:pPr>
              <a:lnSpc>
                <a:spcPts val="2100"/>
              </a:lnSpc>
            </a:pPr>
            <a:r>
              <a:rPr lang="en-US" sz="1300" b="1" dirty="0">
                <a:solidFill>
                  <a:srgbClr val="4C4C4D"/>
                </a:solidFill>
                <a:latin typeface="Heebo" pitchFamily="34" charset="0"/>
                <a:ea typeface="Heebo" pitchFamily="34" charset="-122"/>
                <a:cs typeface="Heebo" pitchFamily="34" charset="-120"/>
              </a:rPr>
              <a:t>Configuration:</a:t>
            </a:r>
            <a:r>
              <a:rPr lang="en-US" sz="1300" dirty="0">
                <a:solidFill>
                  <a:srgbClr val="4C4C4D"/>
                </a:solidFill>
                <a:latin typeface="Heebo" pitchFamily="34" charset="0"/>
                <a:ea typeface="Heebo" pitchFamily="34" charset="-122"/>
                <a:cs typeface="Heebo" pitchFamily="34" charset="-120"/>
              </a:rPr>
              <a:t> 30,000 samples with 9 features, k=2 clusters, 500 </a:t>
            </a:r>
            <a:r>
              <a:rPr lang="en-US" sz="1300" dirty="0" err="1">
                <a:solidFill>
                  <a:srgbClr val="4C4C4D"/>
                </a:solidFill>
                <a:latin typeface="Heebo" pitchFamily="34" charset="0"/>
                <a:ea typeface="Heebo" pitchFamily="34" charset="-122"/>
                <a:cs typeface="Heebo" pitchFamily="34" charset="-120"/>
              </a:rPr>
              <a:t>KMeans</a:t>
            </a:r>
            <a:r>
              <a:rPr lang="en-US" sz="1300" dirty="0">
                <a:solidFill>
                  <a:srgbClr val="4C4C4D"/>
                </a:solidFill>
                <a:latin typeface="Heebo" pitchFamily="34" charset="0"/>
                <a:ea typeface="Heebo" pitchFamily="34" charset="-122"/>
                <a:cs typeface="Heebo" pitchFamily="34" charset="-120"/>
              </a:rPr>
              <a:t> rounds with seed 44</a:t>
            </a:r>
            <a:endParaRPr lang="en-US" sz="1300" dirty="0"/>
          </a:p>
        </p:txBody>
      </p:sp>
      <p:sp>
        <p:nvSpPr>
          <p:cNvPr id="11" name="Text 8">
            <a:extLst>
              <a:ext uri="{FF2B5EF4-FFF2-40B4-BE49-F238E27FC236}">
                <a16:creationId xmlns:a16="http://schemas.microsoft.com/office/drawing/2014/main" id="{D97C2F5B-1500-17F8-7BF1-F94861088281}"/>
              </a:ext>
            </a:extLst>
          </p:cNvPr>
          <p:cNvSpPr/>
          <p:nvPr/>
        </p:nvSpPr>
        <p:spPr>
          <a:xfrm>
            <a:off x="791647" y="6415683"/>
            <a:ext cx="2120503" cy="265033"/>
          </a:xfrm>
          <a:prstGeom prst="rect">
            <a:avLst/>
          </a:prstGeom>
          <a:noFill/>
          <a:ln/>
        </p:spPr>
        <p:txBody>
          <a:bodyPr wrap="none" lIns="0" tIns="0" rIns="0" bIns="0" rtlCol="0" anchor="t"/>
          <a:lstStyle/>
          <a:p>
            <a:pPr marL="0" indent="0" algn="l">
              <a:lnSpc>
                <a:spcPts val="2050"/>
              </a:lnSpc>
              <a:buNone/>
            </a:pPr>
            <a:r>
              <a:rPr lang="en-US" sz="1650" dirty="0">
                <a:solidFill>
                  <a:srgbClr val="152D47"/>
                </a:solidFill>
                <a:latin typeface="Crimson Pro Semi Bold" pitchFamily="34" charset="0"/>
                <a:ea typeface="Crimson Pro Semi Bold" pitchFamily="34" charset="-122"/>
                <a:cs typeface="Crimson Pro Semi Bold" pitchFamily="34" charset="-120"/>
              </a:rPr>
              <a:t>Clustering Quality</a:t>
            </a:r>
            <a:endParaRPr lang="en-US" sz="1650" dirty="0"/>
          </a:p>
        </p:txBody>
      </p:sp>
      <p:sp>
        <p:nvSpPr>
          <p:cNvPr id="12" name="Text 9">
            <a:extLst>
              <a:ext uri="{FF2B5EF4-FFF2-40B4-BE49-F238E27FC236}">
                <a16:creationId xmlns:a16="http://schemas.microsoft.com/office/drawing/2014/main" id="{A73A4467-142D-6AB9-3B0F-84C677C6782D}"/>
              </a:ext>
            </a:extLst>
          </p:cNvPr>
          <p:cNvSpPr/>
          <p:nvPr/>
        </p:nvSpPr>
        <p:spPr>
          <a:xfrm>
            <a:off x="791647" y="6850260"/>
            <a:ext cx="6316623" cy="2738240"/>
          </a:xfrm>
          <a:prstGeom prst="rect">
            <a:avLst/>
          </a:prstGeom>
          <a:noFill/>
          <a:ln/>
        </p:spPr>
        <p:txBody>
          <a:bodyPr wrap="square" lIns="0" tIns="0" rIns="0" bIns="0" rtlCol="0" anchor="t"/>
          <a:lstStyle/>
          <a:p>
            <a:pPr marL="285750" indent="-285750">
              <a:lnSpc>
                <a:spcPts val="2100"/>
              </a:lnSpc>
              <a:buFont typeface="Arial" panose="020B0604020202020204" pitchFamily="34" charset="0"/>
              <a:buChar char="•"/>
            </a:pPr>
            <a:r>
              <a:rPr lang="en-US" sz="1300" b="1" dirty="0">
                <a:latin typeface="Heebo" pitchFamily="2" charset="-79"/>
                <a:cs typeface="Heebo" pitchFamily="2" charset="-79"/>
              </a:rPr>
              <a:t>H1 Refuted - Clustering Does Not Align with Churn</a:t>
            </a:r>
            <a:endParaRPr lang="en-US" sz="1300" b="1" dirty="0">
              <a:solidFill>
                <a:schemeClr val="accent1"/>
              </a:solidFill>
              <a:latin typeface="Heebo" pitchFamily="2" charset="-79"/>
              <a:ea typeface="Heebo" pitchFamily="34" charset="-122"/>
              <a:cs typeface="Heebo" pitchFamily="2" charset="-79"/>
            </a:endParaRPr>
          </a:p>
          <a:p>
            <a:pPr marL="285750" indent="-285750" algn="l">
              <a:lnSpc>
                <a:spcPts val="2100"/>
              </a:lnSpc>
              <a:buFont typeface="Arial" panose="020B0604020202020204" pitchFamily="34" charset="0"/>
              <a:buChar char="•"/>
            </a:pPr>
            <a:r>
              <a:rPr lang="en-US" sz="1300" b="1" dirty="0">
                <a:solidFill>
                  <a:schemeClr val="accent1"/>
                </a:solidFill>
                <a:latin typeface="Heebo" pitchFamily="34" charset="0"/>
                <a:ea typeface="Heebo" pitchFamily="34" charset="-122"/>
                <a:cs typeface="Heebo" pitchFamily="34" charset="-120"/>
              </a:rPr>
              <a:t>Silhouette Score:</a:t>
            </a:r>
            <a:r>
              <a:rPr lang="en-US" sz="1300" b="1" dirty="0">
                <a:solidFill>
                  <a:srgbClr val="4C4C4D"/>
                </a:solidFill>
                <a:latin typeface="Heebo" pitchFamily="34" charset="0"/>
                <a:ea typeface="Heebo" pitchFamily="34" charset="-122"/>
                <a:cs typeface="Heebo" pitchFamily="34" charset="-120"/>
              </a:rPr>
              <a:t> </a:t>
            </a:r>
            <a:r>
              <a:rPr lang="en-US" sz="1300" dirty="0">
                <a:solidFill>
                  <a:srgbClr val="4C4C4D"/>
                </a:solidFill>
                <a:latin typeface="Heebo" pitchFamily="34" charset="0"/>
                <a:ea typeface="Heebo" pitchFamily="34" charset="-122"/>
                <a:cs typeface="Heebo" pitchFamily="34" charset="-120"/>
              </a:rPr>
              <a:t>~0.52 for all implementations</a:t>
            </a:r>
          </a:p>
          <a:p>
            <a:pPr marL="285750" indent="-285750">
              <a:lnSpc>
                <a:spcPts val="2100"/>
              </a:lnSpc>
              <a:buFont typeface="Arial" panose="020B0604020202020204" pitchFamily="34" charset="0"/>
              <a:buChar char="•"/>
            </a:pPr>
            <a:r>
              <a:rPr lang="en-US" altLang="en-US" sz="1300" b="1" dirty="0">
                <a:solidFill>
                  <a:schemeClr val="tx1">
                    <a:lumMod val="65000"/>
                    <a:lumOff val="35000"/>
                  </a:schemeClr>
                </a:solidFill>
                <a:latin typeface="Heebo" pitchFamily="2" charset="-79"/>
                <a:cs typeface="Heebo" pitchFamily="2" charset="-79"/>
              </a:rPr>
              <a:t>No correlation</a:t>
            </a:r>
            <a:r>
              <a:rPr lang="en-US" altLang="en-US" sz="1300" dirty="0">
                <a:solidFill>
                  <a:schemeClr val="tx1">
                    <a:lumMod val="65000"/>
                    <a:lumOff val="35000"/>
                  </a:schemeClr>
                </a:solidFill>
                <a:latin typeface="Heebo" pitchFamily="2" charset="-79"/>
                <a:cs typeface="Heebo" pitchFamily="2" charset="-79"/>
              </a:rPr>
              <a:t> with the hidden churn labels (avg. </a:t>
            </a:r>
            <a:r>
              <a:rPr lang="en-US" altLang="en-US" sz="1300" b="1" dirty="0">
                <a:solidFill>
                  <a:schemeClr val="tx1">
                    <a:lumMod val="65000"/>
                    <a:lumOff val="35000"/>
                  </a:schemeClr>
                </a:solidFill>
                <a:latin typeface="Heebo" pitchFamily="2" charset="-79"/>
                <a:cs typeface="Heebo" pitchFamily="2" charset="-79"/>
              </a:rPr>
              <a:t>ARI</a:t>
            </a:r>
            <a:r>
              <a:rPr lang="en-US" altLang="en-US" sz="1300" dirty="0">
                <a:solidFill>
                  <a:schemeClr val="tx1">
                    <a:lumMod val="65000"/>
                    <a:lumOff val="35000"/>
                  </a:schemeClr>
                </a:solidFill>
                <a:latin typeface="Heebo" pitchFamily="2" charset="-79"/>
                <a:cs typeface="Heebo" pitchFamily="2" charset="-79"/>
              </a:rPr>
              <a:t> ≈ -0.03).</a:t>
            </a:r>
          </a:p>
          <a:p>
            <a:pPr>
              <a:lnSpc>
                <a:spcPts val="2100"/>
              </a:lnSpc>
            </a:pPr>
            <a:endParaRPr lang="en-US" altLang="en-US" sz="1300" dirty="0">
              <a:solidFill>
                <a:schemeClr val="tx1">
                  <a:lumMod val="65000"/>
                  <a:lumOff val="35000"/>
                </a:schemeClr>
              </a:solidFill>
              <a:latin typeface="Heebo" pitchFamily="2" charset="-79"/>
              <a:cs typeface="Heebo" pitchFamily="2" charset="-79"/>
            </a:endParaRPr>
          </a:p>
          <a:p>
            <a:pPr marL="285750" indent="-285750">
              <a:lnSpc>
                <a:spcPts val="2100"/>
              </a:lnSpc>
              <a:buFont typeface="Arial" panose="020B0604020202020204" pitchFamily="34" charset="0"/>
              <a:buChar char="•"/>
            </a:pPr>
            <a:r>
              <a:rPr lang="en-US" altLang="en-US" sz="1300" b="1" dirty="0">
                <a:latin typeface="Heebo" pitchFamily="2" charset="-79"/>
                <a:cs typeface="Heebo" pitchFamily="2" charset="-79"/>
              </a:rPr>
              <a:t>H2 Supported – MLX is Highly Memory Efficient</a:t>
            </a:r>
            <a:endParaRPr lang="en-US" altLang="en-US" sz="1300" dirty="0">
              <a:latin typeface="Heebo" pitchFamily="2" charset="-79"/>
              <a:cs typeface="Heebo" pitchFamily="2" charset="-79"/>
            </a:endParaRPr>
          </a:p>
          <a:p>
            <a:pPr marL="285750" indent="-285750">
              <a:lnSpc>
                <a:spcPts val="2100"/>
              </a:lnSpc>
              <a:buFont typeface="Arial" panose="020B0604020202020204" pitchFamily="34" charset="0"/>
              <a:buChar char="•"/>
            </a:pPr>
            <a:r>
              <a:rPr lang="en-US" altLang="en-US" sz="1300" dirty="0">
                <a:latin typeface="Heebo" pitchFamily="2" charset="-79"/>
                <a:cs typeface="Heebo" pitchFamily="2" charset="-79"/>
              </a:rPr>
              <a:t>MLX used less memory than </a:t>
            </a:r>
            <a:r>
              <a:rPr lang="en-US" altLang="en-US" sz="1300" dirty="0" err="1">
                <a:latin typeface="Heebo" pitchFamily="2" charset="-79"/>
                <a:cs typeface="Heebo" pitchFamily="2" charset="-79"/>
              </a:rPr>
              <a:t>sklearn</a:t>
            </a:r>
            <a:r>
              <a:rPr lang="en-US" altLang="en-US" sz="1300" dirty="0">
                <a:latin typeface="Heebo" pitchFamily="2" charset="-79"/>
                <a:cs typeface="Heebo" pitchFamily="2" charset="-79"/>
              </a:rPr>
              <a:t> and </a:t>
            </a:r>
            <a:r>
              <a:rPr lang="en-US" altLang="en-US" sz="1300" dirty="0" err="1">
                <a:latin typeface="Heebo" pitchFamily="2" charset="-79"/>
                <a:cs typeface="Heebo" pitchFamily="2" charset="-79"/>
              </a:rPr>
              <a:t>numpy</a:t>
            </a:r>
            <a:r>
              <a:rPr lang="en-US" altLang="en-US" sz="1300" dirty="0">
                <a:latin typeface="Heebo" pitchFamily="2" charset="-79"/>
                <a:cs typeface="Heebo" pitchFamily="2" charset="-79"/>
              </a:rPr>
              <a:t>.</a:t>
            </a:r>
          </a:p>
          <a:p>
            <a:pPr>
              <a:lnSpc>
                <a:spcPts val="2100"/>
              </a:lnSpc>
            </a:pPr>
            <a:endParaRPr lang="en-US" altLang="en-US" sz="1300" dirty="0">
              <a:latin typeface="Heebo" pitchFamily="2" charset="-79"/>
              <a:cs typeface="Heebo" pitchFamily="2" charset="-79"/>
            </a:endParaRPr>
          </a:p>
          <a:p>
            <a:pPr marL="285750" indent="-285750">
              <a:lnSpc>
                <a:spcPts val="2100"/>
              </a:lnSpc>
              <a:buFont typeface="Arial" panose="020B0604020202020204" pitchFamily="34" charset="0"/>
              <a:buChar char="•"/>
            </a:pPr>
            <a:r>
              <a:rPr lang="en-US" sz="1300" b="1" dirty="0">
                <a:latin typeface="Heebo" pitchFamily="2" charset="-79"/>
                <a:cs typeface="Heebo" pitchFamily="2" charset="-79"/>
              </a:rPr>
              <a:t>Performance Ranking is Data-Dependent</a:t>
            </a:r>
            <a:endParaRPr lang="en-US" altLang="en-US" sz="1300" b="1" dirty="0">
              <a:latin typeface="Heebo" pitchFamily="2" charset="-79"/>
              <a:cs typeface="Heebo" pitchFamily="2" charset="-79"/>
            </a:endParaRPr>
          </a:p>
        </p:txBody>
      </p:sp>
      <p:sp>
        <p:nvSpPr>
          <p:cNvPr id="15" name="Text 12">
            <a:extLst>
              <a:ext uri="{FF2B5EF4-FFF2-40B4-BE49-F238E27FC236}">
                <a16:creationId xmlns:a16="http://schemas.microsoft.com/office/drawing/2014/main" id="{8447F1C9-E7B9-EA44-D699-8BCF400564B3}"/>
              </a:ext>
            </a:extLst>
          </p:cNvPr>
          <p:cNvSpPr/>
          <p:nvPr/>
        </p:nvSpPr>
        <p:spPr>
          <a:xfrm>
            <a:off x="7529751" y="6415683"/>
            <a:ext cx="2120503" cy="265033"/>
          </a:xfrm>
          <a:prstGeom prst="rect">
            <a:avLst/>
          </a:prstGeom>
          <a:noFill/>
          <a:ln/>
        </p:spPr>
        <p:txBody>
          <a:bodyPr wrap="none" lIns="0" tIns="0" rIns="0" bIns="0" rtlCol="0" anchor="t"/>
          <a:lstStyle/>
          <a:p>
            <a:pPr marL="0" indent="0" algn="l">
              <a:lnSpc>
                <a:spcPts val="2050"/>
              </a:lnSpc>
              <a:buNone/>
            </a:pPr>
            <a:r>
              <a:rPr lang="en-US" sz="1650" dirty="0">
                <a:solidFill>
                  <a:srgbClr val="152D47"/>
                </a:solidFill>
                <a:latin typeface="Crimson Pro Semi Bold" pitchFamily="34" charset="0"/>
                <a:ea typeface="Crimson Pro Semi Bold" pitchFamily="34" charset="-122"/>
                <a:cs typeface="Crimson Pro Semi Bold" pitchFamily="34" charset="-120"/>
              </a:rPr>
              <a:t>Performance Ranking</a:t>
            </a:r>
            <a:endParaRPr lang="en-US" sz="1650" dirty="0"/>
          </a:p>
        </p:txBody>
      </p:sp>
      <p:sp>
        <p:nvSpPr>
          <p:cNvPr id="16" name="Text 13">
            <a:extLst>
              <a:ext uri="{FF2B5EF4-FFF2-40B4-BE49-F238E27FC236}">
                <a16:creationId xmlns:a16="http://schemas.microsoft.com/office/drawing/2014/main" id="{37B81BCB-BE46-C4EB-12C1-54981C464211}"/>
              </a:ext>
            </a:extLst>
          </p:cNvPr>
          <p:cNvSpPr/>
          <p:nvPr/>
        </p:nvSpPr>
        <p:spPr>
          <a:xfrm>
            <a:off x="7529751" y="6850261"/>
            <a:ext cx="6316623" cy="542925"/>
          </a:xfrm>
          <a:prstGeom prst="rect">
            <a:avLst/>
          </a:prstGeom>
          <a:noFill/>
          <a:ln/>
        </p:spPr>
        <p:txBody>
          <a:bodyPr wrap="square" lIns="0" tIns="0" rIns="0" bIns="0" rtlCol="0" anchor="t"/>
          <a:lstStyle/>
          <a:p>
            <a:pPr marL="0" indent="0" algn="l">
              <a:lnSpc>
                <a:spcPts val="2100"/>
              </a:lnSpc>
              <a:buNone/>
            </a:pPr>
            <a:r>
              <a:rPr lang="en-US" sz="1300" dirty="0">
                <a:latin typeface="Heebo" pitchFamily="2" charset="-79"/>
                <a:cs typeface="Heebo" pitchFamily="2" charset="-79"/>
              </a:rPr>
              <a:t>NumPy (0.0245s) &gt; MLX (0.0401s) &gt; </a:t>
            </a:r>
            <a:r>
              <a:rPr lang="en-US" sz="1300" dirty="0" err="1">
                <a:latin typeface="Heebo" pitchFamily="2" charset="-79"/>
                <a:cs typeface="Heebo" pitchFamily="2" charset="-79"/>
              </a:rPr>
              <a:t>sklearn</a:t>
            </a:r>
            <a:r>
              <a:rPr lang="en-US" sz="1300" dirty="0">
                <a:latin typeface="Heebo" pitchFamily="2" charset="-79"/>
                <a:cs typeface="Heebo" pitchFamily="2" charset="-79"/>
              </a:rPr>
              <a:t> (0.1805s) &gt; </a:t>
            </a:r>
            <a:r>
              <a:rPr lang="en-US" sz="1300" dirty="0" err="1">
                <a:latin typeface="Heebo" pitchFamily="2" charset="-79"/>
                <a:cs typeface="Heebo" pitchFamily="2" charset="-79"/>
              </a:rPr>
              <a:t>PyTorch</a:t>
            </a:r>
            <a:r>
              <a:rPr lang="en-US" sz="1300" dirty="0">
                <a:latin typeface="Heebo" pitchFamily="2" charset="-79"/>
                <a:cs typeface="Heebo" pitchFamily="2" charset="-79"/>
              </a:rPr>
              <a:t> (0.1955s)</a:t>
            </a:r>
          </a:p>
        </p:txBody>
      </p:sp>
      <p:pic>
        <p:nvPicPr>
          <p:cNvPr id="34" name="Picture 33" descr="A graph with different colored bars&#10;&#10;AI-generated content may be incorrect.">
            <a:extLst>
              <a:ext uri="{FF2B5EF4-FFF2-40B4-BE49-F238E27FC236}">
                <a16:creationId xmlns:a16="http://schemas.microsoft.com/office/drawing/2014/main" id="{5957FB82-211C-EE84-0A61-48CC1AC71AC0}"/>
              </a:ext>
            </a:extLst>
          </p:cNvPr>
          <p:cNvPicPr>
            <a:picLocks noChangeAspect="1"/>
          </p:cNvPicPr>
          <p:nvPr/>
        </p:nvPicPr>
        <p:blipFill>
          <a:blip r:embed="rId3"/>
          <a:stretch>
            <a:fillRect/>
          </a:stretch>
        </p:blipFill>
        <p:spPr>
          <a:xfrm>
            <a:off x="791646" y="2101930"/>
            <a:ext cx="13047107" cy="4010381"/>
          </a:xfrm>
          <a:prstGeom prst="rect">
            <a:avLst/>
          </a:prstGeom>
        </p:spPr>
      </p:pic>
    </p:spTree>
    <p:extLst>
      <p:ext uri="{BB962C8B-B14F-4D97-AF65-F5344CB8AC3E}">
        <p14:creationId xmlns:p14="http://schemas.microsoft.com/office/powerpoint/2010/main" val="3365273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563654"/>
            <a:ext cx="8024693"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Implications &amp; Recommendations</a:t>
            </a:r>
            <a:endParaRPr lang="en-US" sz="4450" b="1" dirty="0"/>
          </a:p>
        </p:txBody>
      </p:sp>
      <p:sp>
        <p:nvSpPr>
          <p:cNvPr id="3" name="Shape 1"/>
          <p:cNvSpPr/>
          <p:nvPr/>
        </p:nvSpPr>
        <p:spPr>
          <a:xfrm>
            <a:off x="793790" y="3726061"/>
            <a:ext cx="4196358" cy="4586723"/>
          </a:xfrm>
          <a:prstGeom prst="roundRect">
            <a:avLst>
              <a:gd name="adj" fmla="val 884"/>
            </a:avLst>
          </a:prstGeom>
          <a:solidFill>
            <a:srgbClr val="F2EEEE"/>
          </a:solidFill>
          <a:ln/>
        </p:spPr>
        <p:txBody>
          <a:bodyPr/>
          <a:lstStyle/>
          <a:p>
            <a:endParaRPr lang="en-US" dirty="0"/>
          </a:p>
        </p:txBody>
      </p:sp>
      <p:sp>
        <p:nvSpPr>
          <p:cNvPr id="4" name="Text 2"/>
          <p:cNvSpPr/>
          <p:nvPr/>
        </p:nvSpPr>
        <p:spPr>
          <a:xfrm>
            <a:off x="1020604" y="3952875"/>
            <a:ext cx="2961084"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For Research Community</a:t>
            </a:r>
            <a:endParaRPr lang="en-US" sz="2200" dirty="0"/>
          </a:p>
        </p:txBody>
      </p:sp>
      <p:sp>
        <p:nvSpPr>
          <p:cNvPr id="5" name="Text 3"/>
          <p:cNvSpPr/>
          <p:nvPr/>
        </p:nvSpPr>
        <p:spPr>
          <a:xfrm>
            <a:off x="1020604" y="4443293"/>
            <a:ext cx="3742730" cy="2903220"/>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n-US" sz="1500" dirty="0">
                <a:solidFill>
                  <a:srgbClr val="4C4C4D"/>
                </a:solidFill>
                <a:latin typeface="Heebo" pitchFamily="34" charset="0"/>
                <a:ea typeface="Heebo" pitchFamily="34" charset="-122"/>
                <a:cs typeface="Heebo" pitchFamily="34" charset="-120"/>
              </a:rPr>
              <a:t>MLX is a viable, lightweight, and memory-efficient framework for classical ML algorithms, not just LLMs.</a:t>
            </a:r>
          </a:p>
          <a:p>
            <a:pPr marL="285750" indent="-285750" algn="l">
              <a:lnSpc>
                <a:spcPts val="2850"/>
              </a:lnSpc>
              <a:buFont typeface="Arial" panose="020B0604020202020204" pitchFamily="34" charset="0"/>
              <a:buChar char="•"/>
            </a:pPr>
            <a:r>
              <a:rPr lang="en-US" sz="1500" dirty="0">
                <a:solidFill>
                  <a:srgbClr val="4C4C4D"/>
                </a:solidFill>
                <a:latin typeface="Heebo" pitchFamily="34" charset="0"/>
                <a:cs typeface="Heebo" pitchFamily="34" charset="-120"/>
              </a:rPr>
              <a:t>This work highlights the critical need to validate unsupervised segments against business outcomes. A high Silhouette Score </a:t>
            </a:r>
            <a:r>
              <a:rPr lang="en-US" sz="1500" i="1" dirty="0">
                <a:solidFill>
                  <a:srgbClr val="4C4C4D"/>
                </a:solidFill>
                <a:latin typeface="Heebo" pitchFamily="34" charset="0"/>
                <a:cs typeface="Heebo" pitchFamily="34" charset="-120"/>
              </a:rPr>
              <a:t>does not</a:t>
            </a:r>
            <a:r>
              <a:rPr lang="en-US" sz="1500" dirty="0">
                <a:solidFill>
                  <a:srgbClr val="4C4C4D"/>
                </a:solidFill>
                <a:latin typeface="Heebo" pitchFamily="34" charset="0"/>
                <a:cs typeface="Heebo" pitchFamily="34" charset="-120"/>
              </a:rPr>
              <a:t> guarantee business relevance.</a:t>
            </a:r>
            <a:endParaRPr lang="en-US" sz="1500" dirty="0"/>
          </a:p>
        </p:txBody>
      </p:sp>
      <p:sp>
        <p:nvSpPr>
          <p:cNvPr id="6" name="Shape 4"/>
          <p:cNvSpPr/>
          <p:nvPr/>
        </p:nvSpPr>
        <p:spPr>
          <a:xfrm>
            <a:off x="5216962" y="3726061"/>
            <a:ext cx="4196358" cy="4586723"/>
          </a:xfrm>
          <a:prstGeom prst="roundRect">
            <a:avLst>
              <a:gd name="adj" fmla="val 884"/>
            </a:avLst>
          </a:prstGeom>
          <a:solidFill>
            <a:srgbClr val="F2EEEE"/>
          </a:solidFill>
          <a:ln/>
        </p:spPr>
        <p:txBody>
          <a:bodyPr/>
          <a:lstStyle/>
          <a:p>
            <a:endParaRPr lang="en-US"/>
          </a:p>
        </p:txBody>
      </p:sp>
      <p:sp>
        <p:nvSpPr>
          <p:cNvPr id="7" name="Text 5"/>
          <p:cNvSpPr/>
          <p:nvPr/>
        </p:nvSpPr>
        <p:spPr>
          <a:xfrm>
            <a:off x="5443776" y="395287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For Practitioners</a:t>
            </a:r>
            <a:endParaRPr lang="en-US" sz="2200" dirty="0"/>
          </a:p>
        </p:txBody>
      </p:sp>
      <p:sp>
        <p:nvSpPr>
          <p:cNvPr id="8" name="Text 6"/>
          <p:cNvSpPr/>
          <p:nvPr/>
        </p:nvSpPr>
        <p:spPr>
          <a:xfrm>
            <a:off x="5443776" y="4443293"/>
            <a:ext cx="3742730" cy="2903220"/>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altLang="en-US" sz="1400" dirty="0">
                <a:solidFill>
                  <a:schemeClr val="tx1">
                    <a:lumMod val="65000"/>
                    <a:lumOff val="35000"/>
                  </a:schemeClr>
                </a:solidFill>
                <a:latin typeface="Heebo" pitchFamily="2" charset="-79"/>
                <a:cs typeface="Heebo" pitchFamily="2" charset="-79"/>
              </a:rPr>
              <a:t>K-Means should </a:t>
            </a:r>
            <a:r>
              <a:rPr lang="en-US" altLang="en-US" sz="1400" b="1" dirty="0">
                <a:solidFill>
                  <a:schemeClr val="tx1">
                    <a:lumMod val="65000"/>
                    <a:lumOff val="35000"/>
                  </a:schemeClr>
                </a:solidFill>
                <a:latin typeface="Heebo" pitchFamily="2" charset="-79"/>
                <a:cs typeface="Heebo" pitchFamily="2" charset="-79"/>
              </a:rPr>
              <a:t>not</a:t>
            </a:r>
            <a:r>
              <a:rPr lang="en-US" altLang="en-US" sz="1400" dirty="0">
                <a:solidFill>
                  <a:schemeClr val="tx1">
                    <a:lumMod val="65000"/>
                    <a:lumOff val="35000"/>
                  </a:schemeClr>
                </a:solidFill>
                <a:latin typeface="Heebo" pitchFamily="2" charset="-79"/>
                <a:cs typeface="Heebo" pitchFamily="2" charset="-79"/>
              </a:rPr>
              <a:t> be used as a proxy for churn prediction on this dataset. The discovered segments, while statistically valid, are not relevant to </a:t>
            </a:r>
            <a:r>
              <a:rPr lang="en-US" altLang="en-US" sz="1400" b="1" i="1" dirty="0">
                <a:solidFill>
                  <a:schemeClr val="tx1">
                    <a:lumMod val="65000"/>
                    <a:lumOff val="35000"/>
                  </a:schemeClr>
                </a:solidFill>
                <a:latin typeface="Heebo" pitchFamily="2" charset="-79"/>
                <a:cs typeface="Heebo" pitchFamily="2" charset="-79"/>
              </a:rPr>
              <a:t>this</a:t>
            </a:r>
            <a:r>
              <a:rPr lang="en-US" altLang="en-US" sz="1400" dirty="0">
                <a:solidFill>
                  <a:schemeClr val="tx1">
                    <a:lumMod val="65000"/>
                    <a:lumOff val="35000"/>
                  </a:schemeClr>
                </a:solidFill>
                <a:latin typeface="Heebo" pitchFamily="2" charset="-79"/>
                <a:cs typeface="Heebo" pitchFamily="2" charset="-79"/>
              </a:rPr>
              <a:t> specific business problem.</a:t>
            </a:r>
          </a:p>
          <a:p>
            <a:pPr marL="285750" indent="-285750">
              <a:lnSpc>
                <a:spcPts val="2850"/>
              </a:lnSpc>
              <a:buFont typeface="Arial" panose="020B0604020202020204" pitchFamily="34" charset="0"/>
              <a:buChar char="•"/>
            </a:pPr>
            <a:r>
              <a:rPr lang="en-US" altLang="en-US" sz="1400" dirty="0">
                <a:solidFill>
                  <a:schemeClr val="tx1">
                    <a:lumMod val="65000"/>
                    <a:lumOff val="35000"/>
                  </a:schemeClr>
                </a:solidFill>
                <a:latin typeface="Heebo" pitchFamily="2" charset="-79"/>
                <a:cs typeface="Heebo" pitchFamily="2" charset="-79"/>
              </a:rPr>
              <a:t>For small-to-medium datasets where </a:t>
            </a:r>
            <a:r>
              <a:rPr lang="en-US" altLang="en-US" sz="1400" b="1" dirty="0">
                <a:solidFill>
                  <a:schemeClr val="tx1">
                    <a:lumMod val="65000"/>
                    <a:lumOff val="35000"/>
                  </a:schemeClr>
                </a:solidFill>
                <a:latin typeface="Heebo" pitchFamily="2" charset="-79"/>
                <a:cs typeface="Heebo" pitchFamily="2" charset="-79"/>
              </a:rPr>
              <a:t>memory efficiency is critical</a:t>
            </a:r>
            <a:r>
              <a:rPr lang="en-US" altLang="en-US" sz="1400" dirty="0">
                <a:solidFill>
                  <a:schemeClr val="tx1">
                    <a:lumMod val="65000"/>
                    <a:lumOff val="35000"/>
                  </a:schemeClr>
                </a:solidFill>
                <a:latin typeface="Heebo" pitchFamily="2" charset="-79"/>
                <a:cs typeface="Heebo" pitchFamily="2" charset="-79"/>
              </a:rPr>
              <a:t> (e.g., on-device or shared-resource environments), </a:t>
            </a:r>
            <a:r>
              <a:rPr lang="en-US" altLang="en-US" sz="1400" b="1" dirty="0">
                <a:solidFill>
                  <a:schemeClr val="tx1">
                    <a:lumMod val="65000"/>
                    <a:lumOff val="35000"/>
                  </a:schemeClr>
                </a:solidFill>
                <a:latin typeface="Heebo" pitchFamily="2" charset="-79"/>
                <a:cs typeface="Heebo" pitchFamily="2" charset="-79"/>
              </a:rPr>
              <a:t>MLX is a superior choice</a:t>
            </a:r>
            <a:r>
              <a:rPr lang="en-US" altLang="en-US" sz="1400" dirty="0">
                <a:solidFill>
                  <a:schemeClr val="tx1">
                    <a:lumMod val="65000"/>
                    <a:lumOff val="35000"/>
                  </a:schemeClr>
                </a:solidFill>
                <a:latin typeface="Heebo" pitchFamily="2" charset="-79"/>
                <a:cs typeface="Heebo" pitchFamily="2" charset="-79"/>
              </a:rPr>
              <a:t> over </a:t>
            </a:r>
            <a:r>
              <a:rPr lang="en-US" altLang="en-US" sz="1400" dirty="0" err="1">
                <a:solidFill>
                  <a:schemeClr val="tx1">
                    <a:lumMod val="65000"/>
                    <a:lumOff val="35000"/>
                  </a:schemeClr>
                </a:solidFill>
                <a:latin typeface="Heebo" pitchFamily="2" charset="-79"/>
                <a:cs typeface="Heebo" pitchFamily="2" charset="-79"/>
              </a:rPr>
              <a:t>sklearn</a:t>
            </a:r>
            <a:r>
              <a:rPr lang="en-US" altLang="en-US" sz="1400" dirty="0">
                <a:solidFill>
                  <a:schemeClr val="tx1">
                    <a:lumMod val="65000"/>
                    <a:lumOff val="35000"/>
                  </a:schemeClr>
                </a:solidFill>
                <a:latin typeface="Heebo" pitchFamily="2" charset="-79"/>
                <a:cs typeface="Heebo" pitchFamily="2" charset="-79"/>
              </a:rPr>
              <a:t>.</a:t>
            </a:r>
          </a:p>
        </p:txBody>
      </p:sp>
      <p:sp>
        <p:nvSpPr>
          <p:cNvPr id="9" name="Shape 7"/>
          <p:cNvSpPr/>
          <p:nvPr/>
        </p:nvSpPr>
        <p:spPr>
          <a:xfrm>
            <a:off x="9640133" y="3726061"/>
            <a:ext cx="4196358" cy="4586723"/>
          </a:xfrm>
          <a:prstGeom prst="roundRect">
            <a:avLst>
              <a:gd name="adj" fmla="val 884"/>
            </a:avLst>
          </a:prstGeom>
          <a:solidFill>
            <a:srgbClr val="F2EEEE"/>
          </a:solidFill>
          <a:ln/>
        </p:spPr>
        <p:txBody>
          <a:bodyPr/>
          <a:lstStyle/>
          <a:p>
            <a:endParaRPr lang="en-US"/>
          </a:p>
        </p:txBody>
      </p:sp>
      <p:sp>
        <p:nvSpPr>
          <p:cNvPr id="10" name="Text 8"/>
          <p:cNvSpPr/>
          <p:nvPr/>
        </p:nvSpPr>
        <p:spPr>
          <a:xfrm>
            <a:off x="9866948" y="395287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For Future Work</a:t>
            </a:r>
            <a:endParaRPr lang="en-US" sz="2200" dirty="0"/>
          </a:p>
        </p:txBody>
      </p:sp>
      <p:sp>
        <p:nvSpPr>
          <p:cNvPr id="11" name="Text 9"/>
          <p:cNvSpPr/>
          <p:nvPr/>
        </p:nvSpPr>
        <p:spPr>
          <a:xfrm>
            <a:off x="9866948" y="4443293"/>
            <a:ext cx="3742730" cy="2177415"/>
          </a:xfrm>
          <a:prstGeom prst="rect">
            <a:avLst/>
          </a:prstGeom>
          <a:noFill/>
          <a:ln/>
        </p:spPr>
        <p:txBody>
          <a:bodyPr wrap="square" lIns="0" tIns="0" rIns="0" bIns="0" rtlCol="0" anchor="t"/>
          <a:lstStyle/>
          <a:p>
            <a:pPr marL="285750" indent="-285750" algn="l">
              <a:lnSpc>
                <a:spcPts val="2850"/>
              </a:lnSpc>
              <a:buFont typeface="Arial" panose="020B0604020202020204" pitchFamily="34" charset="0"/>
              <a:buChar char="•"/>
            </a:pPr>
            <a:r>
              <a:rPr lang="en-US" sz="1500" dirty="0">
                <a:solidFill>
                  <a:schemeClr val="tx1">
                    <a:lumMod val="65000"/>
                    <a:lumOff val="35000"/>
                  </a:schemeClr>
                </a:solidFill>
                <a:latin typeface="Heebo" pitchFamily="2" charset="-79"/>
                <a:cs typeface="Heebo" pitchFamily="2" charset="-79"/>
              </a:rPr>
              <a:t>Investigate why the clusters failed to capture churn (e.g., feature engineering, feature selection)</a:t>
            </a:r>
          </a:p>
          <a:p>
            <a:pPr marL="285750" indent="-285750" algn="l">
              <a:lnSpc>
                <a:spcPts val="2850"/>
              </a:lnSpc>
              <a:buFont typeface="Arial" panose="020B0604020202020204" pitchFamily="34" charset="0"/>
              <a:buChar char="•"/>
            </a:pPr>
            <a:r>
              <a:rPr lang="en-US" sz="1500" dirty="0">
                <a:solidFill>
                  <a:schemeClr val="tx1">
                    <a:lumMod val="65000"/>
                    <a:lumOff val="35000"/>
                  </a:schemeClr>
                </a:solidFill>
                <a:latin typeface="Heebo" pitchFamily="2" charset="-79"/>
                <a:cs typeface="Heebo" pitchFamily="2" charset="-79"/>
              </a:rPr>
              <a:t>Benchmark scaling to understand which point MLX is better than scikit-learn.</a:t>
            </a:r>
          </a:p>
        </p:txBody>
      </p:sp>
      <p:sp>
        <p:nvSpPr>
          <p:cNvPr id="12" name="Text 10"/>
          <p:cNvSpPr/>
          <p:nvPr/>
        </p:nvSpPr>
        <p:spPr>
          <a:xfrm>
            <a:off x="793790" y="8773396"/>
            <a:ext cx="13042821" cy="580549"/>
          </a:xfrm>
          <a:prstGeom prst="rect">
            <a:avLst/>
          </a:prstGeom>
          <a:noFill/>
          <a:ln/>
        </p:spPr>
        <p:txBody>
          <a:bodyPr wrap="square" lIns="0" tIns="0" rIns="0" bIns="0" rtlCol="0" anchor="t"/>
          <a:lstStyle/>
          <a:p>
            <a:pPr marL="0" indent="0" algn="ctr">
              <a:lnSpc>
                <a:spcPts val="2250"/>
              </a:lnSpc>
              <a:buNone/>
            </a:pPr>
            <a:r>
              <a:rPr lang="en-US" sz="1400" dirty="0">
                <a:solidFill>
                  <a:srgbClr val="4C4C4D"/>
                </a:solidFill>
                <a:latin typeface="Heebo" pitchFamily="34" charset="0"/>
                <a:ea typeface="Heebo" pitchFamily="34" charset="-122"/>
                <a:cs typeface="Heebo" pitchFamily="34" charset="-120"/>
              </a:rPr>
              <a:t>This research fills a critical gap in machine learning systems literature by providing empirical evidence that MLX can effectively support traditional algorithms, not just deep learning, on Apple Silicon hardware.</a:t>
            </a:r>
            <a:endParaRPr lang="en-US"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lose-up of hands shaking in front of a circular light&#10;&#10;AI-generated content may be incorrect.">
            <a:extLst>
              <a:ext uri="{FF2B5EF4-FFF2-40B4-BE49-F238E27FC236}">
                <a16:creationId xmlns:a16="http://schemas.microsoft.com/office/drawing/2014/main" id="{632C4921-E51A-F63E-7E03-C430634B49DB}"/>
              </a:ext>
            </a:extLst>
          </p:cNvPr>
          <p:cNvPicPr>
            <a:picLocks noChangeAspect="1"/>
          </p:cNvPicPr>
          <p:nvPr/>
        </p:nvPicPr>
        <p:blipFill>
          <a:blip r:embed="rId2"/>
          <a:stretch>
            <a:fillRect/>
          </a:stretch>
        </p:blipFill>
        <p:spPr>
          <a:xfrm>
            <a:off x="1997094" y="2911330"/>
            <a:ext cx="10636209" cy="6381725"/>
          </a:xfrm>
          <a:prstGeom prst="rect">
            <a:avLst/>
          </a:prstGeom>
        </p:spPr>
      </p:pic>
      <p:sp>
        <p:nvSpPr>
          <p:cNvPr id="4" name="Text 0">
            <a:extLst>
              <a:ext uri="{FF2B5EF4-FFF2-40B4-BE49-F238E27FC236}">
                <a16:creationId xmlns:a16="http://schemas.microsoft.com/office/drawing/2014/main" id="{74E3489C-3458-93EE-C2FA-FEBC1B15BE93}"/>
              </a:ext>
            </a:extLst>
          </p:cNvPr>
          <p:cNvSpPr/>
          <p:nvPr/>
        </p:nvSpPr>
        <p:spPr>
          <a:xfrm>
            <a:off x="6023404" y="1944222"/>
            <a:ext cx="2583590"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Thank You</a:t>
            </a:r>
            <a:endParaRPr lang="en-US" sz="4450" b="1" dirty="0"/>
          </a:p>
        </p:txBody>
      </p:sp>
    </p:spTree>
    <p:extLst>
      <p:ext uri="{BB962C8B-B14F-4D97-AF65-F5344CB8AC3E}">
        <p14:creationId xmlns:p14="http://schemas.microsoft.com/office/powerpoint/2010/main" val="2666215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793790" y="2119670"/>
            <a:ext cx="10697289"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Agenda</a:t>
            </a:r>
            <a:endParaRPr lang="en-US" sz="4450" b="1" dirty="0"/>
          </a:p>
        </p:txBody>
      </p:sp>
      <p:sp>
        <p:nvSpPr>
          <p:cNvPr id="13" name="TextBox 12">
            <a:extLst>
              <a:ext uri="{FF2B5EF4-FFF2-40B4-BE49-F238E27FC236}">
                <a16:creationId xmlns:a16="http://schemas.microsoft.com/office/drawing/2014/main" id="{23C97AAA-BB3F-ADAF-4ECC-91ED8F6FC07C}"/>
              </a:ext>
            </a:extLst>
          </p:cNvPr>
          <p:cNvSpPr txBox="1"/>
          <p:nvPr/>
        </p:nvSpPr>
        <p:spPr>
          <a:xfrm>
            <a:off x="793790" y="3263900"/>
            <a:ext cx="5772110" cy="2862322"/>
          </a:xfrm>
          <a:prstGeom prst="rect">
            <a:avLst/>
          </a:prstGeom>
          <a:noFill/>
        </p:spPr>
        <p:txBody>
          <a:bodyPr wrap="square" rtlCol="0">
            <a:spAutoFit/>
          </a:bodyPr>
          <a:lstStyle/>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Introduction</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Literature Review</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The Research Gap</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Research Questions</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Methodology &amp; Conceptual Framework</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Experimental Methodology</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Challenges</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Results</a:t>
            </a:r>
          </a:p>
          <a:p>
            <a:pPr marL="342900" indent="-342900">
              <a:buFont typeface="+mj-lt"/>
              <a:buAutoNum type="arabicPeriod"/>
            </a:pPr>
            <a:r>
              <a:rPr lang="en-US" sz="2000" dirty="0">
                <a:solidFill>
                  <a:schemeClr val="tx1">
                    <a:lumMod val="65000"/>
                    <a:lumOff val="35000"/>
                  </a:schemeClr>
                </a:solidFill>
                <a:latin typeface="Heebo" pitchFamily="2" charset="-79"/>
                <a:cs typeface="Heebo" pitchFamily="2" charset="-79"/>
              </a:rPr>
              <a:t>Conclusion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D2A237-977E-9272-50CB-38CE92B7BED2}"/>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2F5F30C1-3904-9DB2-FACA-3A394E5F6FB3}"/>
              </a:ext>
            </a:extLst>
          </p:cNvPr>
          <p:cNvPicPr>
            <a:picLocks noChangeAspect="1"/>
          </p:cNvPicPr>
          <p:nvPr/>
        </p:nvPicPr>
        <p:blipFill>
          <a:blip r:embed="rId3"/>
          <a:stretch>
            <a:fillRect/>
          </a:stretch>
        </p:blipFill>
        <p:spPr>
          <a:xfrm>
            <a:off x="0" y="0"/>
            <a:ext cx="14630400" cy="2835235"/>
          </a:xfrm>
          <a:prstGeom prst="rect">
            <a:avLst/>
          </a:prstGeom>
        </p:spPr>
      </p:pic>
      <p:sp>
        <p:nvSpPr>
          <p:cNvPr id="3" name="Text 0">
            <a:extLst>
              <a:ext uri="{FF2B5EF4-FFF2-40B4-BE49-F238E27FC236}">
                <a16:creationId xmlns:a16="http://schemas.microsoft.com/office/drawing/2014/main" id="{0A7B8EE0-BE0F-69DC-20CB-6F46E8955E04}"/>
              </a:ext>
            </a:extLst>
          </p:cNvPr>
          <p:cNvSpPr/>
          <p:nvPr/>
        </p:nvSpPr>
        <p:spPr>
          <a:xfrm>
            <a:off x="793790" y="4728091"/>
            <a:ext cx="10697289"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The Evolution of Machine Learning Hardware</a:t>
            </a:r>
            <a:endParaRPr lang="en-US" sz="4450" b="1" dirty="0"/>
          </a:p>
        </p:txBody>
      </p:sp>
      <p:pic>
        <p:nvPicPr>
          <p:cNvPr id="4" name="Image 1" descr="preencoded.png">
            <a:extLst>
              <a:ext uri="{FF2B5EF4-FFF2-40B4-BE49-F238E27FC236}">
                <a16:creationId xmlns:a16="http://schemas.microsoft.com/office/drawing/2014/main" id="{8F95F85B-DE61-F313-BDA6-F8D5D5EA9171}"/>
              </a:ext>
            </a:extLst>
          </p:cNvPr>
          <p:cNvPicPr>
            <a:picLocks noChangeAspect="1"/>
          </p:cNvPicPr>
          <p:nvPr/>
        </p:nvPicPr>
        <p:blipFill>
          <a:blip r:embed="rId4"/>
          <a:stretch>
            <a:fillRect/>
          </a:stretch>
        </p:blipFill>
        <p:spPr>
          <a:xfrm>
            <a:off x="793790" y="5777032"/>
            <a:ext cx="4347567" cy="907256"/>
          </a:xfrm>
          <a:prstGeom prst="rect">
            <a:avLst/>
          </a:prstGeom>
        </p:spPr>
      </p:pic>
      <p:sp>
        <p:nvSpPr>
          <p:cNvPr id="5" name="Text 1">
            <a:extLst>
              <a:ext uri="{FF2B5EF4-FFF2-40B4-BE49-F238E27FC236}">
                <a16:creationId xmlns:a16="http://schemas.microsoft.com/office/drawing/2014/main" id="{AF108D7C-FCF3-DF7A-B377-C604CB977FEB}"/>
              </a:ext>
            </a:extLst>
          </p:cNvPr>
          <p:cNvSpPr/>
          <p:nvPr/>
        </p:nvSpPr>
        <p:spPr>
          <a:xfrm>
            <a:off x="1020604" y="69111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GPU-Centric Era</a:t>
            </a:r>
            <a:endParaRPr lang="en-US" sz="2200" dirty="0"/>
          </a:p>
        </p:txBody>
      </p:sp>
      <p:sp>
        <p:nvSpPr>
          <p:cNvPr id="6" name="Text 2">
            <a:extLst>
              <a:ext uri="{FF2B5EF4-FFF2-40B4-BE49-F238E27FC236}">
                <a16:creationId xmlns:a16="http://schemas.microsoft.com/office/drawing/2014/main" id="{A8403F7E-7DE9-E655-2335-98890AB76025}"/>
              </a:ext>
            </a:extLst>
          </p:cNvPr>
          <p:cNvSpPr/>
          <p:nvPr/>
        </p:nvSpPr>
        <p:spPr>
          <a:xfrm>
            <a:off x="1020604" y="7401520"/>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Traditional deep learning frameworks optimized for NVIDIA CUDA architecture with discrete GPU memory.</a:t>
            </a:r>
            <a:endParaRPr lang="en-US" sz="1750" dirty="0"/>
          </a:p>
        </p:txBody>
      </p:sp>
      <p:pic>
        <p:nvPicPr>
          <p:cNvPr id="7" name="Image 2" descr="preencoded.png">
            <a:extLst>
              <a:ext uri="{FF2B5EF4-FFF2-40B4-BE49-F238E27FC236}">
                <a16:creationId xmlns:a16="http://schemas.microsoft.com/office/drawing/2014/main" id="{22890E51-9123-B5B8-365A-34A9E0D91800}"/>
              </a:ext>
            </a:extLst>
          </p:cNvPr>
          <p:cNvPicPr>
            <a:picLocks noChangeAspect="1"/>
          </p:cNvPicPr>
          <p:nvPr/>
        </p:nvPicPr>
        <p:blipFill>
          <a:blip r:embed="rId5"/>
          <a:stretch>
            <a:fillRect/>
          </a:stretch>
        </p:blipFill>
        <p:spPr>
          <a:xfrm>
            <a:off x="5141357" y="5777032"/>
            <a:ext cx="4347567" cy="907256"/>
          </a:xfrm>
          <a:prstGeom prst="rect">
            <a:avLst/>
          </a:prstGeom>
        </p:spPr>
      </p:pic>
      <p:sp>
        <p:nvSpPr>
          <p:cNvPr id="8" name="Text 3">
            <a:extLst>
              <a:ext uri="{FF2B5EF4-FFF2-40B4-BE49-F238E27FC236}">
                <a16:creationId xmlns:a16="http://schemas.microsoft.com/office/drawing/2014/main" id="{DAF1AE56-91CB-09C0-F1D8-BAC8E307D044}"/>
              </a:ext>
            </a:extLst>
          </p:cNvPr>
          <p:cNvSpPr/>
          <p:nvPr/>
        </p:nvSpPr>
        <p:spPr>
          <a:xfrm>
            <a:off x="5368171" y="69111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Apple Silicon Shift</a:t>
            </a:r>
            <a:endParaRPr lang="en-US" sz="2200" dirty="0"/>
          </a:p>
        </p:txBody>
      </p:sp>
      <p:sp>
        <p:nvSpPr>
          <p:cNvPr id="9" name="Text 4">
            <a:extLst>
              <a:ext uri="{FF2B5EF4-FFF2-40B4-BE49-F238E27FC236}">
                <a16:creationId xmlns:a16="http://schemas.microsoft.com/office/drawing/2014/main" id="{1C03F4F5-F9B4-32F7-5494-E16C1457436A}"/>
              </a:ext>
            </a:extLst>
          </p:cNvPr>
          <p:cNvSpPr/>
          <p:nvPr/>
        </p:nvSpPr>
        <p:spPr>
          <a:xfrm>
            <a:off x="5368171" y="7401520"/>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M-series processors introduce unified memory architecture integrating CPU and GPU with shared pools up to 192GB.</a:t>
            </a:r>
            <a:endParaRPr lang="en-US" sz="1750" dirty="0"/>
          </a:p>
        </p:txBody>
      </p:sp>
      <p:pic>
        <p:nvPicPr>
          <p:cNvPr id="10" name="Image 3" descr="preencoded.png">
            <a:extLst>
              <a:ext uri="{FF2B5EF4-FFF2-40B4-BE49-F238E27FC236}">
                <a16:creationId xmlns:a16="http://schemas.microsoft.com/office/drawing/2014/main" id="{9EC4160B-730F-F326-2149-2EA0EA38BD32}"/>
              </a:ext>
            </a:extLst>
          </p:cNvPr>
          <p:cNvPicPr>
            <a:picLocks noChangeAspect="1"/>
          </p:cNvPicPr>
          <p:nvPr/>
        </p:nvPicPr>
        <p:blipFill>
          <a:blip r:embed="rId6"/>
          <a:stretch>
            <a:fillRect/>
          </a:stretch>
        </p:blipFill>
        <p:spPr>
          <a:xfrm>
            <a:off x="9488924" y="5777032"/>
            <a:ext cx="4347567" cy="907256"/>
          </a:xfrm>
          <a:prstGeom prst="rect">
            <a:avLst/>
          </a:prstGeom>
        </p:spPr>
      </p:pic>
      <p:sp>
        <p:nvSpPr>
          <p:cNvPr id="11" name="Text 5">
            <a:extLst>
              <a:ext uri="{FF2B5EF4-FFF2-40B4-BE49-F238E27FC236}">
                <a16:creationId xmlns:a16="http://schemas.microsoft.com/office/drawing/2014/main" id="{C1B90A43-5812-34DC-F551-692764D00B81}"/>
              </a:ext>
            </a:extLst>
          </p:cNvPr>
          <p:cNvSpPr/>
          <p:nvPr/>
        </p:nvSpPr>
        <p:spPr>
          <a:xfrm>
            <a:off x="9715738" y="69111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MLX Framework</a:t>
            </a:r>
            <a:endParaRPr lang="en-US" sz="2200" dirty="0"/>
          </a:p>
        </p:txBody>
      </p:sp>
      <p:sp>
        <p:nvSpPr>
          <p:cNvPr id="12" name="Text 6">
            <a:extLst>
              <a:ext uri="{FF2B5EF4-FFF2-40B4-BE49-F238E27FC236}">
                <a16:creationId xmlns:a16="http://schemas.microsoft.com/office/drawing/2014/main" id="{120CA3EA-1DA8-8C11-07CE-D7AFC391AEE7}"/>
              </a:ext>
            </a:extLst>
          </p:cNvPr>
          <p:cNvSpPr/>
          <p:nvPr/>
        </p:nvSpPr>
        <p:spPr>
          <a:xfrm>
            <a:off x="9715738" y="7401520"/>
            <a:ext cx="3893939"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Purpose-built array framework designed specifically to leverage Apple Silicon's unique architecture from the ground up.</a:t>
            </a:r>
            <a:endParaRPr lang="en-US" sz="1750" dirty="0"/>
          </a:p>
        </p:txBody>
      </p:sp>
    </p:spTree>
    <p:extLst>
      <p:ext uri="{BB962C8B-B14F-4D97-AF65-F5344CB8AC3E}">
        <p14:creationId xmlns:p14="http://schemas.microsoft.com/office/powerpoint/2010/main" val="2774715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8493B6-A451-6EEC-DCA4-201D2B1F09BB}"/>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DCC4691A-1AA8-45D8-09AD-8F85BBE61941}"/>
              </a:ext>
            </a:extLst>
          </p:cNvPr>
          <p:cNvSpPr/>
          <p:nvPr/>
        </p:nvSpPr>
        <p:spPr>
          <a:xfrm>
            <a:off x="793790" y="2039064"/>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Literature Review</a:t>
            </a:r>
            <a:endParaRPr lang="en-US" sz="4450" b="1" dirty="0"/>
          </a:p>
        </p:txBody>
      </p:sp>
      <p:graphicFrame>
        <p:nvGraphicFramePr>
          <p:cNvPr id="13" name="Table 12">
            <a:extLst>
              <a:ext uri="{FF2B5EF4-FFF2-40B4-BE49-F238E27FC236}">
                <a16:creationId xmlns:a16="http://schemas.microsoft.com/office/drawing/2014/main" id="{52CE3770-1E86-3158-9B6E-8F85252D7B40}"/>
              </a:ext>
            </a:extLst>
          </p:cNvPr>
          <p:cNvGraphicFramePr>
            <a:graphicFrameLocks noGrp="1"/>
          </p:cNvGraphicFramePr>
          <p:nvPr>
            <p:extLst>
              <p:ext uri="{D42A27DB-BD31-4B8C-83A1-F6EECF244321}">
                <p14:modId xmlns:p14="http://schemas.microsoft.com/office/powerpoint/2010/main" val="3603955512"/>
              </p:ext>
            </p:extLst>
          </p:nvPr>
        </p:nvGraphicFramePr>
        <p:xfrm>
          <a:off x="793788" y="3209235"/>
          <a:ext cx="10755482" cy="2291080"/>
        </p:xfrm>
        <a:graphic>
          <a:graphicData uri="http://schemas.openxmlformats.org/drawingml/2006/table">
            <a:tbl>
              <a:tblPr firstRow="1" bandRow="1">
                <a:tableStyleId>{EB344D84-9AFB-497E-A393-DC336BA19D2E}</a:tableStyleId>
              </a:tblPr>
              <a:tblGrid>
                <a:gridCol w="4454073">
                  <a:extLst>
                    <a:ext uri="{9D8B030D-6E8A-4147-A177-3AD203B41FA5}">
                      <a16:colId xmlns:a16="http://schemas.microsoft.com/office/drawing/2014/main" val="1708680323"/>
                    </a:ext>
                  </a:extLst>
                </a:gridCol>
                <a:gridCol w="6301409">
                  <a:extLst>
                    <a:ext uri="{9D8B030D-6E8A-4147-A177-3AD203B41FA5}">
                      <a16:colId xmlns:a16="http://schemas.microsoft.com/office/drawing/2014/main" val="3142085930"/>
                    </a:ext>
                  </a:extLst>
                </a:gridCol>
              </a:tblGrid>
              <a:tr h="370840">
                <a:tc>
                  <a:txBody>
                    <a:bodyPr/>
                    <a:lstStyle/>
                    <a:p>
                      <a:r>
                        <a:rPr lang="en-US" dirty="0">
                          <a:latin typeface="Heebo" pitchFamily="2" charset="-79"/>
                          <a:cs typeface="Heebo" pitchFamily="2" charset="-79"/>
                        </a:rPr>
                        <a:t>Paper Author</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dirty="0">
                          <a:latin typeface="Heebo" pitchFamily="2" charset="-79"/>
                          <a:cs typeface="Heebo" pitchFamily="2" charset="-79"/>
                        </a:rPr>
                        <a:t>Relevance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606630277"/>
                  </a:ext>
                </a:extLst>
              </a:tr>
              <a:tr h="370840">
                <a:tc>
                  <a:txBody>
                    <a:bodyPr/>
                    <a:lstStyle/>
                    <a:p>
                      <a:pPr rtl="0"/>
                      <a:r>
                        <a:rPr lang="en-US" sz="1800" b="0" i="1" u="none" strike="noStrike" kern="1200" dirty="0">
                          <a:solidFill>
                            <a:schemeClr val="dk1"/>
                          </a:solidFill>
                          <a:effectLst/>
                          <a:latin typeface="Heebo" pitchFamily="2" charset="-79"/>
                          <a:ea typeface="+mn-ea"/>
                          <a:cs typeface="Heebo" pitchFamily="2" charset="-79"/>
                        </a:rPr>
                        <a:t>Awni </a:t>
                      </a:r>
                      <a:r>
                        <a:rPr lang="en-US" sz="1800" b="0" i="1" u="none" strike="noStrike" kern="1200" dirty="0" err="1">
                          <a:solidFill>
                            <a:schemeClr val="dk1"/>
                          </a:solidFill>
                          <a:effectLst/>
                          <a:latin typeface="Heebo" pitchFamily="2" charset="-79"/>
                          <a:ea typeface="+mn-ea"/>
                          <a:cs typeface="Heebo" pitchFamily="2" charset="-79"/>
                        </a:rPr>
                        <a:t>Hannun</a:t>
                      </a:r>
                      <a:r>
                        <a:rPr lang="en-US" sz="1800" b="0" i="1" u="none" strike="noStrike" kern="1200" dirty="0">
                          <a:solidFill>
                            <a:schemeClr val="dk1"/>
                          </a:solidFill>
                          <a:effectLst/>
                          <a:latin typeface="Heebo" pitchFamily="2" charset="-79"/>
                          <a:ea typeface="+mn-ea"/>
                          <a:cs typeface="Heebo" pitchFamily="2" charset="-79"/>
                        </a:rPr>
                        <a:t> et al., 2025</a:t>
                      </a:r>
                      <a:endParaRPr lang="en-US" sz="1800" b="0" i="0" u="none" strike="noStrike" kern="1200" dirty="0">
                        <a:solidFill>
                          <a:schemeClr val="dk1"/>
                        </a:solidFill>
                        <a:effectLst/>
                        <a:latin typeface="Heebo" pitchFamily="2" charset="-79"/>
                        <a:ea typeface="+mn-ea"/>
                        <a:cs typeface="Heebo" pitchFamily="2" charset="-79"/>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rtl="0"/>
                      <a:r>
                        <a:rPr lang="en-US" sz="1800" b="0" i="0" u="none" strike="noStrike" kern="1200" dirty="0">
                          <a:solidFill>
                            <a:schemeClr val="dk1"/>
                          </a:solidFill>
                          <a:effectLst/>
                          <a:latin typeface="Heebo" pitchFamily="2" charset="-79"/>
                          <a:ea typeface="+mn-ea"/>
                          <a:cs typeface="Heebo" pitchFamily="2" charset="-79"/>
                        </a:rPr>
                        <a:t>Defines the MLX framework’s architecture, optimizations, and rationale for Apple Silicon benchmarking.</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551766846"/>
                  </a:ext>
                </a:extLst>
              </a:tr>
              <a:tr h="370840">
                <a:tc>
                  <a:txBody>
                    <a:bodyPr/>
                    <a:lstStyle/>
                    <a:p>
                      <a:pPr rtl="0"/>
                      <a:r>
                        <a:rPr lang="en-US" sz="1800" b="0" i="1" u="none" strike="noStrike" kern="1200" dirty="0">
                          <a:solidFill>
                            <a:schemeClr val="dk1"/>
                          </a:solidFill>
                          <a:effectLst/>
                          <a:latin typeface="Heebo" pitchFamily="2" charset="-79"/>
                          <a:ea typeface="+mn-ea"/>
                          <a:cs typeface="Heebo" pitchFamily="2" charset="-79"/>
                        </a:rPr>
                        <a:t>Indranil Bose &amp; Xi Chen</a:t>
                      </a:r>
                      <a:r>
                        <a:rPr lang="en-US" sz="1800" b="0" i="0" u="none" strike="noStrike" kern="1200" dirty="0">
                          <a:solidFill>
                            <a:schemeClr val="dk1"/>
                          </a:solidFill>
                          <a:effectLst/>
                          <a:latin typeface="Heebo" pitchFamily="2" charset="-79"/>
                          <a:ea typeface="+mn-ea"/>
                          <a:cs typeface="Heebo" pitchFamily="2" charset="-79"/>
                        </a:rPr>
                        <a:t>, 2009</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rtl="0"/>
                      <a:r>
                        <a:rPr lang="en-US" sz="1800" b="0" i="0" u="none" strike="noStrike" kern="1200" dirty="0">
                          <a:solidFill>
                            <a:schemeClr val="dk1"/>
                          </a:solidFill>
                          <a:effectLst/>
                          <a:latin typeface="Heebo" pitchFamily="2" charset="-79"/>
                          <a:ea typeface="+mn-ea"/>
                          <a:cs typeface="Heebo" pitchFamily="2" charset="-79"/>
                        </a:rPr>
                        <a:t>It formalizes both hybridization strategies</a:t>
                      </a:r>
                    </a:p>
                    <a:p>
                      <a:pPr rtl="0"/>
                      <a:r>
                        <a:rPr lang="en-US" sz="1800" b="0" i="0" u="none" strike="noStrike" kern="1200" dirty="0">
                          <a:solidFill>
                            <a:schemeClr val="dk1"/>
                          </a:solidFill>
                          <a:effectLst/>
                          <a:latin typeface="Heebo" pitchFamily="2" charset="-79"/>
                          <a:ea typeface="+mn-ea"/>
                          <a:cs typeface="Heebo" pitchFamily="2" charset="-79"/>
                        </a:rPr>
                        <a:t>(cluster → classifier and cluster label as feature).</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2490804455"/>
                  </a:ext>
                </a:extLst>
              </a:tr>
              <a:tr h="370840">
                <a:tc>
                  <a:txBody>
                    <a:bodyPr/>
                    <a:lstStyle/>
                    <a:p>
                      <a:pPr rtl="0"/>
                      <a:r>
                        <a:rPr lang="en-US" sz="1800" b="0" i="1" u="none" strike="noStrike" kern="1200" dirty="0">
                          <a:solidFill>
                            <a:schemeClr val="dk1"/>
                          </a:solidFill>
                          <a:effectLst/>
                          <a:latin typeface="Heebo" pitchFamily="2" charset="-79"/>
                          <a:ea typeface="+mn-ea"/>
                          <a:cs typeface="Heebo" pitchFamily="2" charset="-79"/>
                        </a:rPr>
                        <a:t>Hoang Tran, Ngoc Le, Van-Ho Nguyen</a:t>
                      </a:r>
                      <a:r>
                        <a:rPr lang="en-US" sz="1800" b="0" i="0" u="none" strike="noStrike" kern="1200" dirty="0">
                          <a:solidFill>
                            <a:schemeClr val="dk1"/>
                          </a:solidFill>
                          <a:effectLst/>
                          <a:latin typeface="Heebo" pitchFamily="2" charset="-79"/>
                          <a:ea typeface="+mn-ea"/>
                          <a:cs typeface="Heebo" pitchFamily="2" charset="-79"/>
                        </a:rPr>
                        <a:t>, 2023</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rtl="0"/>
                      <a:r>
                        <a:rPr lang="en-US" sz="1800" b="0" i="0" u="none" strike="noStrike" kern="1200" dirty="0">
                          <a:solidFill>
                            <a:schemeClr val="dk1"/>
                          </a:solidFill>
                          <a:effectLst/>
                          <a:latin typeface="Heebo" pitchFamily="2" charset="-79"/>
                          <a:ea typeface="+mn-ea"/>
                          <a:cs typeface="Heebo" pitchFamily="2" charset="-79"/>
                        </a:rPr>
                        <a:t>Uses K-Means for segmentation on financial data (credit card/banking).</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29972164"/>
                  </a:ext>
                </a:extLst>
              </a:tr>
            </a:tbl>
          </a:graphicData>
        </a:graphic>
      </p:graphicFrame>
      <p:sp>
        <p:nvSpPr>
          <p:cNvPr id="14" name="TextBox 13">
            <a:extLst>
              <a:ext uri="{FF2B5EF4-FFF2-40B4-BE49-F238E27FC236}">
                <a16:creationId xmlns:a16="http://schemas.microsoft.com/office/drawing/2014/main" id="{388E9BF8-1580-AECF-1ABF-266E4A02CFC4}"/>
              </a:ext>
            </a:extLst>
          </p:cNvPr>
          <p:cNvSpPr txBox="1"/>
          <p:nvPr/>
        </p:nvSpPr>
        <p:spPr>
          <a:xfrm>
            <a:off x="793788" y="5592375"/>
            <a:ext cx="4951029" cy="369332"/>
          </a:xfrm>
          <a:prstGeom prst="rect">
            <a:avLst/>
          </a:prstGeom>
          <a:noFill/>
        </p:spPr>
        <p:txBody>
          <a:bodyPr wrap="square" rtlCol="0">
            <a:spAutoFit/>
          </a:bodyPr>
          <a:lstStyle/>
          <a:p>
            <a:r>
              <a:rPr lang="en-US" dirty="0">
                <a:solidFill>
                  <a:schemeClr val="tx1">
                    <a:lumMod val="65000"/>
                    <a:lumOff val="35000"/>
                  </a:schemeClr>
                </a:solidFill>
                <a:latin typeface="Heebo" pitchFamily="2" charset="-79"/>
                <a:cs typeface="Heebo" pitchFamily="2" charset="-79"/>
              </a:rPr>
              <a:t>Table: Relevant Papers</a:t>
            </a:r>
          </a:p>
        </p:txBody>
      </p:sp>
      <p:sp>
        <p:nvSpPr>
          <p:cNvPr id="15" name="Text 1">
            <a:extLst>
              <a:ext uri="{FF2B5EF4-FFF2-40B4-BE49-F238E27FC236}">
                <a16:creationId xmlns:a16="http://schemas.microsoft.com/office/drawing/2014/main" id="{8368DE36-40A3-0F18-B893-1702709AB288}"/>
              </a:ext>
            </a:extLst>
          </p:cNvPr>
          <p:cNvSpPr/>
          <p:nvPr/>
        </p:nvSpPr>
        <p:spPr>
          <a:xfrm>
            <a:off x="793787" y="6538339"/>
            <a:ext cx="2835235" cy="354330"/>
          </a:xfrm>
          <a:prstGeom prst="rect">
            <a:avLst/>
          </a:prstGeom>
          <a:noFill/>
          <a:ln/>
        </p:spPr>
        <p:txBody>
          <a:bodyPr wrap="none" lIns="0" tIns="0" rIns="0" bIns="0" rtlCol="0" anchor="t"/>
          <a:lstStyle/>
          <a:p>
            <a:pPr>
              <a:lnSpc>
                <a:spcPts val="2750"/>
              </a:lnSpc>
            </a:pPr>
            <a:r>
              <a:rPr lang="en-US" sz="2200" dirty="0" err="1">
                <a:solidFill>
                  <a:srgbClr val="152D47"/>
                </a:solidFill>
                <a:latin typeface="Crimson Pro Semi Bold" pitchFamily="34" charset="0"/>
                <a:ea typeface="Crimson Pro Semi Bold" pitchFamily="34" charset="-122"/>
                <a:cs typeface="Crimson Pro Semi Bold" pitchFamily="34" charset="-120"/>
              </a:rPr>
              <a:t>KMeans</a:t>
            </a:r>
            <a:r>
              <a:rPr lang="en-US" sz="2200" dirty="0">
                <a:solidFill>
                  <a:srgbClr val="152D47"/>
                </a:solidFill>
                <a:latin typeface="Crimson Pro Semi Bold" pitchFamily="34" charset="0"/>
                <a:ea typeface="Crimson Pro Semi Bold" pitchFamily="34" charset="-122"/>
                <a:cs typeface="Crimson Pro Semi Bold" pitchFamily="34" charset="-120"/>
              </a:rPr>
              <a:t> Clustering: </a:t>
            </a:r>
          </a:p>
          <a:p>
            <a:pPr>
              <a:lnSpc>
                <a:spcPts val="2750"/>
              </a:lnSpc>
            </a:pPr>
            <a:r>
              <a:rPr lang="en-US" sz="1700" dirty="0">
                <a:solidFill>
                  <a:schemeClr val="tx1">
                    <a:lumMod val="65000"/>
                    <a:lumOff val="35000"/>
                  </a:schemeClr>
                </a:solidFill>
                <a:latin typeface="Heebo" pitchFamily="2" charset="-79"/>
                <a:cs typeface="Heebo" pitchFamily="2" charset="-79"/>
              </a:rPr>
              <a:t>Hartigan and Wong. 1979, </a:t>
            </a:r>
            <a:r>
              <a:rPr lang="en-US" sz="1700" dirty="0">
                <a:solidFill>
                  <a:schemeClr val="tx1">
                    <a:lumMod val="65000"/>
                    <a:lumOff val="35000"/>
                  </a:schemeClr>
                </a:solidFill>
                <a:latin typeface="Heebo" pitchFamily="2" charset="-79"/>
                <a:ea typeface="Crimson Pro Semi Bold" pitchFamily="34" charset="-122"/>
                <a:cs typeface="Heebo" pitchFamily="2" charset="-79"/>
              </a:rPr>
              <a:t>M</a:t>
            </a:r>
            <a:r>
              <a:rPr lang="en-US" sz="1700" dirty="0">
                <a:solidFill>
                  <a:schemeClr val="tx1">
                    <a:lumMod val="65000"/>
                    <a:lumOff val="35000"/>
                  </a:schemeClr>
                </a:solidFill>
                <a:latin typeface="Heebo" pitchFamily="2" charset="-79"/>
                <a:ea typeface="Heebo" pitchFamily="34" charset="-122"/>
                <a:cs typeface="Heebo" pitchFamily="2" charset="-79"/>
              </a:rPr>
              <a:t>ost widely deployed unsupervised algorithm for</a:t>
            </a:r>
          </a:p>
          <a:p>
            <a:pPr>
              <a:lnSpc>
                <a:spcPts val="2750"/>
              </a:lnSpc>
            </a:pPr>
            <a:r>
              <a:rPr lang="en-US" sz="1700" dirty="0">
                <a:solidFill>
                  <a:schemeClr val="tx1">
                    <a:lumMod val="65000"/>
                    <a:lumOff val="35000"/>
                  </a:schemeClr>
                </a:solidFill>
                <a:latin typeface="Heebo" pitchFamily="2" charset="-79"/>
                <a:ea typeface="Heebo" pitchFamily="34" charset="-122"/>
                <a:cs typeface="Heebo" pitchFamily="2" charset="-79"/>
              </a:rPr>
              <a:t>customer segmentation, financial analytics, and exploratory analysis</a:t>
            </a:r>
          </a:p>
        </p:txBody>
      </p:sp>
      <p:sp>
        <p:nvSpPr>
          <p:cNvPr id="17" name="Text 7">
            <a:extLst>
              <a:ext uri="{FF2B5EF4-FFF2-40B4-BE49-F238E27FC236}">
                <a16:creationId xmlns:a16="http://schemas.microsoft.com/office/drawing/2014/main" id="{8F40F2B9-D81C-1AD4-4911-E9686CC2BE88}"/>
              </a:ext>
            </a:extLst>
          </p:cNvPr>
          <p:cNvSpPr/>
          <p:nvPr/>
        </p:nvSpPr>
        <p:spPr>
          <a:xfrm>
            <a:off x="793786" y="9467976"/>
            <a:ext cx="3053477"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Apple Silicon Architecture:</a:t>
            </a:r>
          </a:p>
          <a:p>
            <a:pPr>
              <a:lnSpc>
                <a:spcPts val="2750"/>
              </a:lnSpc>
            </a:pPr>
            <a:r>
              <a:rPr lang="en-US" sz="1700" dirty="0">
                <a:solidFill>
                  <a:srgbClr val="4C4C4D"/>
                </a:solidFill>
                <a:latin typeface="Heebo" pitchFamily="34" charset="0"/>
                <a:ea typeface="Heebo" pitchFamily="34" charset="-122"/>
                <a:cs typeface="Heebo" pitchFamily="34" charset="-120"/>
              </a:rPr>
              <a:t>Feng et al. 2025 reveals comprehensive profiling unified memory eliminates CPU-GPU data transfer overhead</a:t>
            </a:r>
            <a:endParaRPr lang="en-US" sz="1700" dirty="0"/>
          </a:p>
        </p:txBody>
      </p:sp>
      <p:sp>
        <p:nvSpPr>
          <p:cNvPr id="18" name="Text 9">
            <a:extLst>
              <a:ext uri="{FF2B5EF4-FFF2-40B4-BE49-F238E27FC236}">
                <a16:creationId xmlns:a16="http://schemas.microsoft.com/office/drawing/2014/main" id="{79AFA7E0-38EC-7B6E-21C6-57723A5188D8}"/>
              </a:ext>
            </a:extLst>
          </p:cNvPr>
          <p:cNvSpPr/>
          <p:nvPr/>
        </p:nvSpPr>
        <p:spPr>
          <a:xfrm>
            <a:off x="793787" y="80756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MLX Design Philosophy:</a:t>
            </a:r>
          </a:p>
          <a:p>
            <a:pPr>
              <a:lnSpc>
                <a:spcPts val="2750"/>
              </a:lnSpc>
            </a:pPr>
            <a:r>
              <a:rPr lang="en-US" sz="1700" dirty="0" err="1">
                <a:solidFill>
                  <a:srgbClr val="4C4C4D"/>
                </a:solidFill>
                <a:latin typeface="Heebo" pitchFamily="34" charset="0"/>
                <a:ea typeface="Heebo" pitchFamily="34" charset="-122"/>
                <a:cs typeface="Heebo" pitchFamily="34" charset="-120"/>
              </a:rPr>
              <a:t>Hannun</a:t>
            </a:r>
            <a:r>
              <a:rPr lang="en-US" sz="1700" dirty="0">
                <a:solidFill>
                  <a:srgbClr val="4C4C4D"/>
                </a:solidFill>
                <a:latin typeface="Heebo" pitchFamily="34" charset="0"/>
                <a:ea typeface="Heebo" pitchFamily="34" charset="-122"/>
                <a:cs typeface="Heebo" pitchFamily="34" charset="-120"/>
              </a:rPr>
              <a:t> et al. 2025 designed MLX with lazy evaluation and unified memory utilization</a:t>
            </a:r>
            <a:endParaRPr lang="en-US" sz="1700" dirty="0"/>
          </a:p>
        </p:txBody>
      </p:sp>
    </p:spTree>
    <p:extLst>
      <p:ext uri="{BB962C8B-B14F-4D97-AF65-F5344CB8AC3E}">
        <p14:creationId xmlns:p14="http://schemas.microsoft.com/office/powerpoint/2010/main" val="3220547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672477"/>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The Research Gap</a:t>
            </a:r>
            <a:endParaRPr lang="en-US" sz="4450" b="1" dirty="0"/>
          </a:p>
        </p:txBody>
      </p:sp>
      <p:sp>
        <p:nvSpPr>
          <p:cNvPr id="3" name="Text 1"/>
          <p:cNvSpPr/>
          <p:nvPr/>
        </p:nvSpPr>
        <p:spPr>
          <a:xfrm>
            <a:off x="793790" y="3834884"/>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Current literature overwhelmingly focuses on MLX performance for deep learning specifically LLMs and transformers.</a:t>
            </a:r>
          </a:p>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However, </a:t>
            </a:r>
            <a:r>
              <a:rPr lang="en-US" sz="1750" b="1" dirty="0">
                <a:solidFill>
                  <a:srgbClr val="4C4C4D"/>
                </a:solidFill>
                <a:latin typeface="Heebo" pitchFamily="34" charset="0"/>
                <a:ea typeface="Heebo" pitchFamily="34" charset="-122"/>
                <a:cs typeface="Heebo" pitchFamily="34" charset="-120"/>
              </a:rPr>
              <a:t>a critical gap exists for traditional machine learning algorithms</a:t>
            </a:r>
            <a:r>
              <a:rPr lang="en-US" sz="1750" dirty="0">
                <a:solidFill>
                  <a:srgbClr val="4C4C4D"/>
                </a:solidFill>
                <a:latin typeface="Heebo" pitchFamily="34" charset="0"/>
                <a:ea typeface="Heebo" pitchFamily="34" charset="-122"/>
                <a:cs typeface="Heebo" pitchFamily="34" charset="-120"/>
              </a:rPr>
              <a:t>.</a:t>
            </a:r>
            <a:endParaRPr lang="en-US" sz="1750" dirty="0"/>
          </a:p>
        </p:txBody>
      </p:sp>
      <p:sp>
        <p:nvSpPr>
          <p:cNvPr id="4" name="Shape 2"/>
          <p:cNvSpPr/>
          <p:nvPr/>
        </p:nvSpPr>
        <p:spPr>
          <a:xfrm>
            <a:off x="793790" y="5178743"/>
            <a:ext cx="4196358" cy="3121462"/>
          </a:xfrm>
          <a:prstGeom prst="roundRect">
            <a:avLst>
              <a:gd name="adj" fmla="val 1090"/>
            </a:avLst>
          </a:prstGeom>
          <a:solidFill>
            <a:srgbClr val="F2EEEE"/>
          </a:solidFill>
          <a:ln/>
        </p:spPr>
        <p:txBody>
          <a:bodyPr/>
          <a:lstStyle/>
          <a:p>
            <a:endParaRPr lang="en-US"/>
          </a:p>
        </p:txBody>
      </p:sp>
      <p:sp>
        <p:nvSpPr>
          <p:cNvPr id="5" name="Text 3"/>
          <p:cNvSpPr/>
          <p:nvPr/>
        </p:nvSpPr>
        <p:spPr>
          <a:xfrm>
            <a:off x="1020722" y="6464635"/>
            <a:ext cx="3650787" cy="677191"/>
          </a:xfrm>
          <a:prstGeom prst="rect">
            <a:avLst/>
          </a:prstGeom>
          <a:noFill/>
          <a:ln/>
        </p:spPr>
        <p:txBody>
          <a:bodyPr wrap="none" lIns="0" tIns="0" rIns="0" bIns="0" rtlCol="0" anchor="t"/>
          <a:lstStyle/>
          <a:p>
            <a:pPr marL="0" indent="0" algn="ctr">
              <a:lnSpc>
                <a:spcPts val="2750"/>
              </a:lnSpc>
              <a:buNone/>
            </a:pPr>
            <a:r>
              <a:rPr lang="en-US" sz="2400" b="1" dirty="0">
                <a:solidFill>
                  <a:srgbClr val="4C4C4D"/>
                </a:solidFill>
                <a:latin typeface="Crimson Pro Semi Bold" pitchFamily="34" charset="0"/>
                <a:ea typeface="Crimson Pro Semi Bold" pitchFamily="34" charset="-122"/>
                <a:cs typeface="Crimson Pro Semi Bold" pitchFamily="34" charset="-120"/>
              </a:rPr>
              <a:t>Algorithmic Diversity</a:t>
            </a:r>
            <a:endParaRPr lang="en-US" sz="2400" b="1" dirty="0"/>
          </a:p>
        </p:txBody>
      </p:sp>
      <p:sp>
        <p:nvSpPr>
          <p:cNvPr id="7" name="Shape 5"/>
          <p:cNvSpPr/>
          <p:nvPr/>
        </p:nvSpPr>
        <p:spPr>
          <a:xfrm>
            <a:off x="8959571" y="5178743"/>
            <a:ext cx="4196358" cy="3121462"/>
          </a:xfrm>
          <a:prstGeom prst="roundRect">
            <a:avLst>
              <a:gd name="adj" fmla="val 1090"/>
            </a:avLst>
          </a:prstGeom>
          <a:solidFill>
            <a:srgbClr val="F2EEEE"/>
          </a:solidFill>
          <a:ln/>
        </p:spPr>
        <p:txBody>
          <a:bodyPr/>
          <a:lstStyle/>
          <a:p>
            <a:endParaRPr lang="en-US"/>
          </a:p>
        </p:txBody>
      </p:sp>
      <p:sp>
        <p:nvSpPr>
          <p:cNvPr id="8" name="Text 6"/>
          <p:cNvSpPr/>
          <p:nvPr/>
        </p:nvSpPr>
        <p:spPr>
          <a:xfrm>
            <a:off x="9640132" y="6562309"/>
            <a:ext cx="2835235" cy="354330"/>
          </a:xfrm>
          <a:prstGeom prst="rect">
            <a:avLst/>
          </a:prstGeom>
          <a:noFill/>
          <a:ln/>
        </p:spPr>
        <p:txBody>
          <a:bodyPr wrap="none" lIns="0" tIns="0" rIns="0" bIns="0" rtlCol="0" anchor="t"/>
          <a:lstStyle/>
          <a:p>
            <a:pPr marL="0" indent="0" algn="ctr">
              <a:lnSpc>
                <a:spcPts val="2750"/>
              </a:lnSpc>
              <a:buNone/>
            </a:pPr>
            <a:r>
              <a:rPr lang="en-US" sz="2400" b="1" dirty="0">
                <a:solidFill>
                  <a:srgbClr val="4C4C4D"/>
                </a:solidFill>
                <a:latin typeface="Crimson Pro Semi Bold" pitchFamily="34" charset="0"/>
                <a:ea typeface="Crimson Pro Semi Bold" pitchFamily="34" charset="-122"/>
                <a:cs typeface="Crimson Pro Semi Bold" pitchFamily="34" charset="-120"/>
              </a:rPr>
              <a:t>Production Relevance</a:t>
            </a:r>
            <a:endParaRPr lang="en-US" sz="2400" b="1" dirty="0"/>
          </a:p>
        </p:txBody>
      </p:sp>
      <p:sp>
        <p:nvSpPr>
          <p:cNvPr id="11" name="Text 9"/>
          <p:cNvSpPr/>
          <p:nvPr/>
        </p:nvSpPr>
        <p:spPr>
          <a:xfrm>
            <a:off x="10320694" y="6385144"/>
            <a:ext cx="2835235" cy="354330"/>
          </a:xfrm>
          <a:prstGeom prst="rect">
            <a:avLst/>
          </a:prstGeom>
          <a:noFill/>
          <a:ln/>
        </p:spPr>
        <p:txBody>
          <a:bodyPr wrap="none" lIns="0" tIns="0" rIns="0" bIns="0" rtlCol="0" anchor="t"/>
          <a:lstStyle/>
          <a:p>
            <a:pPr marL="0" indent="0" algn="ctr">
              <a:lnSpc>
                <a:spcPts val="2750"/>
              </a:lnSpc>
              <a:buNone/>
            </a:pP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10972800"/>
          </a:xfrm>
          <a:prstGeom prst="rect">
            <a:avLst/>
          </a:prstGeom>
        </p:spPr>
      </p:pic>
      <p:sp>
        <p:nvSpPr>
          <p:cNvPr id="3" name="Text 0"/>
          <p:cNvSpPr/>
          <p:nvPr/>
        </p:nvSpPr>
        <p:spPr>
          <a:xfrm>
            <a:off x="6280190" y="710684"/>
            <a:ext cx="4820007" cy="602456"/>
          </a:xfrm>
          <a:prstGeom prst="rect">
            <a:avLst/>
          </a:prstGeom>
          <a:noFill/>
          <a:ln/>
        </p:spPr>
        <p:txBody>
          <a:bodyPr wrap="none" lIns="0" tIns="0" rIns="0" bIns="0" rtlCol="0" anchor="t"/>
          <a:lstStyle/>
          <a:p>
            <a:pPr marL="0" indent="0" algn="l">
              <a:lnSpc>
                <a:spcPts val="4700"/>
              </a:lnSpc>
              <a:buNone/>
            </a:pPr>
            <a:r>
              <a:rPr lang="en-US" sz="3750" b="1" dirty="0">
                <a:solidFill>
                  <a:srgbClr val="152D47"/>
                </a:solidFill>
                <a:latin typeface="Crimson Pro Semi Bold" pitchFamily="34" charset="0"/>
                <a:ea typeface="Crimson Pro Semi Bold" pitchFamily="34" charset="-122"/>
                <a:cs typeface="Crimson Pro Semi Bold" pitchFamily="34" charset="-120"/>
              </a:rPr>
              <a:t>Research Questions</a:t>
            </a:r>
            <a:endParaRPr lang="en-US" sz="3750" b="1" dirty="0"/>
          </a:p>
        </p:txBody>
      </p:sp>
      <p:sp>
        <p:nvSpPr>
          <p:cNvPr id="4" name="Shape 1"/>
          <p:cNvSpPr/>
          <p:nvPr/>
        </p:nvSpPr>
        <p:spPr>
          <a:xfrm>
            <a:off x="6280190" y="1891546"/>
            <a:ext cx="7556421" cy="1731169"/>
          </a:xfrm>
          <a:prstGeom prst="roundRect">
            <a:avLst>
              <a:gd name="adj" fmla="val 6338"/>
            </a:avLst>
          </a:prstGeom>
          <a:solidFill>
            <a:srgbClr val="FFFFFF"/>
          </a:solidFill>
          <a:ln/>
        </p:spPr>
        <p:txBody>
          <a:bodyPr/>
          <a:lstStyle/>
          <a:p>
            <a:endParaRPr lang="en-US"/>
          </a:p>
        </p:txBody>
      </p:sp>
      <p:sp>
        <p:nvSpPr>
          <p:cNvPr id="5" name="Shape 2"/>
          <p:cNvSpPr/>
          <p:nvPr/>
        </p:nvSpPr>
        <p:spPr>
          <a:xfrm>
            <a:off x="6280190" y="1868686"/>
            <a:ext cx="7556421" cy="91440"/>
          </a:xfrm>
          <a:prstGeom prst="roundRect">
            <a:avLst>
              <a:gd name="adj" fmla="val 31628"/>
            </a:avLst>
          </a:prstGeom>
          <a:solidFill>
            <a:srgbClr val="2150FE"/>
          </a:solidFill>
          <a:ln/>
        </p:spPr>
        <p:txBody>
          <a:bodyPr/>
          <a:lstStyle/>
          <a:p>
            <a:endParaRPr lang="en-US"/>
          </a:p>
        </p:txBody>
      </p:sp>
      <p:sp>
        <p:nvSpPr>
          <p:cNvPr id="6" name="Shape 3"/>
          <p:cNvSpPr/>
          <p:nvPr/>
        </p:nvSpPr>
        <p:spPr>
          <a:xfrm>
            <a:off x="9769197" y="1602343"/>
            <a:ext cx="578406" cy="578406"/>
          </a:xfrm>
          <a:prstGeom prst="roundRect">
            <a:avLst>
              <a:gd name="adj" fmla="val 158090"/>
            </a:avLst>
          </a:prstGeom>
          <a:solidFill>
            <a:srgbClr val="2150FE"/>
          </a:solidFill>
          <a:ln/>
        </p:spPr>
        <p:txBody>
          <a:bodyPr/>
          <a:lstStyle/>
          <a:p>
            <a:endParaRPr lang="en-US"/>
          </a:p>
        </p:txBody>
      </p:sp>
      <p:sp>
        <p:nvSpPr>
          <p:cNvPr id="7" name="Text 4"/>
          <p:cNvSpPr/>
          <p:nvPr/>
        </p:nvSpPr>
        <p:spPr>
          <a:xfrm>
            <a:off x="9942671" y="1746885"/>
            <a:ext cx="231338" cy="289203"/>
          </a:xfrm>
          <a:prstGeom prst="rect">
            <a:avLst/>
          </a:prstGeom>
          <a:noFill/>
          <a:ln/>
        </p:spPr>
        <p:txBody>
          <a:bodyPr wrap="none" lIns="0" tIns="0" rIns="0" bIns="0" rtlCol="0" anchor="t"/>
          <a:lstStyle/>
          <a:p>
            <a:pPr marL="0" indent="0" algn="l">
              <a:lnSpc>
                <a:spcPts val="2900"/>
              </a:lnSpc>
              <a:buNone/>
            </a:pPr>
            <a:r>
              <a:rPr lang="en-US" sz="1800" dirty="0">
                <a:solidFill>
                  <a:srgbClr val="FFFFFF"/>
                </a:solidFill>
                <a:latin typeface="Crimson Pro Semi Bold" pitchFamily="34" charset="0"/>
                <a:ea typeface="Crimson Pro Semi Bold" pitchFamily="34" charset="-122"/>
                <a:cs typeface="Crimson Pro Semi Bold" pitchFamily="34" charset="-120"/>
              </a:rPr>
              <a:t>1</a:t>
            </a:r>
            <a:endParaRPr lang="en-US" sz="1800" dirty="0"/>
          </a:p>
        </p:txBody>
      </p:sp>
      <p:sp>
        <p:nvSpPr>
          <p:cNvPr id="8" name="Text 5"/>
          <p:cNvSpPr/>
          <p:nvPr/>
        </p:nvSpPr>
        <p:spPr>
          <a:xfrm>
            <a:off x="6495812" y="2373511"/>
            <a:ext cx="2910126"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O1. Performance Comparison</a:t>
            </a:r>
            <a:endParaRPr lang="en-US" sz="1850" dirty="0"/>
          </a:p>
        </p:txBody>
      </p:sp>
      <p:sp>
        <p:nvSpPr>
          <p:cNvPr id="9" name="Text 6"/>
          <p:cNvSpPr/>
          <p:nvPr/>
        </p:nvSpPr>
        <p:spPr>
          <a:xfrm>
            <a:off x="6495812" y="2790349"/>
            <a:ext cx="7125176"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RQ1. </a:t>
            </a:r>
            <a:r>
              <a:rPr lang="en-US" sz="1500" i="1" dirty="0">
                <a:solidFill>
                  <a:srgbClr val="4C4C4D"/>
                </a:solidFill>
                <a:latin typeface="Heebo" pitchFamily="34" charset="0"/>
                <a:ea typeface="Heebo" pitchFamily="34" charset="-122"/>
                <a:cs typeface="Heebo" pitchFamily="34" charset="-120"/>
              </a:rPr>
              <a:t>How does MLX's computational performance for KMeans clustering compare to scikit-learn, NumPy, and PyTorch on Apple Silicon?</a:t>
            </a:r>
            <a:endParaRPr lang="en-US" sz="1500" dirty="0"/>
          </a:p>
        </p:txBody>
      </p:sp>
      <p:sp>
        <p:nvSpPr>
          <p:cNvPr id="10" name="Shape 7"/>
          <p:cNvSpPr/>
          <p:nvPr/>
        </p:nvSpPr>
        <p:spPr>
          <a:xfrm>
            <a:off x="6280190" y="4104680"/>
            <a:ext cx="7556421" cy="1731169"/>
          </a:xfrm>
          <a:prstGeom prst="roundRect">
            <a:avLst>
              <a:gd name="adj" fmla="val 6338"/>
            </a:avLst>
          </a:prstGeom>
          <a:solidFill>
            <a:srgbClr val="FFFFFF"/>
          </a:solidFill>
          <a:ln/>
        </p:spPr>
        <p:txBody>
          <a:bodyPr/>
          <a:lstStyle/>
          <a:p>
            <a:endParaRPr lang="en-US"/>
          </a:p>
        </p:txBody>
      </p:sp>
      <p:sp>
        <p:nvSpPr>
          <p:cNvPr id="11" name="Shape 8"/>
          <p:cNvSpPr/>
          <p:nvPr/>
        </p:nvSpPr>
        <p:spPr>
          <a:xfrm>
            <a:off x="6280190" y="4081820"/>
            <a:ext cx="7556421" cy="91440"/>
          </a:xfrm>
          <a:prstGeom prst="roundRect">
            <a:avLst>
              <a:gd name="adj" fmla="val 31628"/>
            </a:avLst>
          </a:prstGeom>
          <a:solidFill>
            <a:srgbClr val="2150FE"/>
          </a:solidFill>
          <a:ln/>
        </p:spPr>
        <p:txBody>
          <a:bodyPr/>
          <a:lstStyle/>
          <a:p>
            <a:endParaRPr lang="en-US"/>
          </a:p>
        </p:txBody>
      </p:sp>
      <p:sp>
        <p:nvSpPr>
          <p:cNvPr id="12" name="Shape 9"/>
          <p:cNvSpPr/>
          <p:nvPr/>
        </p:nvSpPr>
        <p:spPr>
          <a:xfrm>
            <a:off x="9769197" y="3815477"/>
            <a:ext cx="578406" cy="578406"/>
          </a:xfrm>
          <a:prstGeom prst="roundRect">
            <a:avLst>
              <a:gd name="adj" fmla="val 158090"/>
            </a:avLst>
          </a:prstGeom>
          <a:solidFill>
            <a:srgbClr val="2150FE"/>
          </a:solidFill>
          <a:ln/>
        </p:spPr>
        <p:txBody>
          <a:bodyPr/>
          <a:lstStyle/>
          <a:p>
            <a:endParaRPr lang="en-US"/>
          </a:p>
        </p:txBody>
      </p:sp>
      <p:sp>
        <p:nvSpPr>
          <p:cNvPr id="13" name="Text 10"/>
          <p:cNvSpPr/>
          <p:nvPr/>
        </p:nvSpPr>
        <p:spPr>
          <a:xfrm>
            <a:off x="9942671" y="3960019"/>
            <a:ext cx="231338" cy="289203"/>
          </a:xfrm>
          <a:prstGeom prst="rect">
            <a:avLst/>
          </a:prstGeom>
          <a:noFill/>
          <a:ln/>
        </p:spPr>
        <p:txBody>
          <a:bodyPr wrap="none" lIns="0" tIns="0" rIns="0" bIns="0" rtlCol="0" anchor="t"/>
          <a:lstStyle/>
          <a:p>
            <a:pPr marL="0" indent="0" algn="l">
              <a:lnSpc>
                <a:spcPts val="2900"/>
              </a:lnSpc>
              <a:buNone/>
            </a:pPr>
            <a:r>
              <a:rPr lang="en-US" sz="1800" dirty="0">
                <a:solidFill>
                  <a:srgbClr val="FFFFFF"/>
                </a:solidFill>
                <a:latin typeface="Crimson Pro Semi Bold" pitchFamily="34" charset="0"/>
                <a:ea typeface="Crimson Pro Semi Bold" pitchFamily="34" charset="-122"/>
                <a:cs typeface="Crimson Pro Semi Bold" pitchFamily="34" charset="-120"/>
              </a:rPr>
              <a:t>2</a:t>
            </a:r>
            <a:endParaRPr lang="en-US" sz="1800" dirty="0"/>
          </a:p>
        </p:txBody>
      </p:sp>
      <p:sp>
        <p:nvSpPr>
          <p:cNvPr id="14" name="Text 11"/>
          <p:cNvSpPr/>
          <p:nvPr/>
        </p:nvSpPr>
        <p:spPr>
          <a:xfrm>
            <a:off x="6495812" y="4586645"/>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O2. Clustering Quality</a:t>
            </a:r>
            <a:endParaRPr lang="en-US" sz="1850" dirty="0"/>
          </a:p>
        </p:txBody>
      </p:sp>
      <p:sp>
        <p:nvSpPr>
          <p:cNvPr id="15" name="Text 12"/>
          <p:cNvSpPr/>
          <p:nvPr/>
        </p:nvSpPr>
        <p:spPr>
          <a:xfrm>
            <a:off x="6495812" y="5003483"/>
            <a:ext cx="7125176"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RQ2. </a:t>
            </a:r>
            <a:r>
              <a:rPr lang="en-US" sz="1500" i="1" dirty="0">
                <a:solidFill>
                  <a:srgbClr val="4C4C4D"/>
                </a:solidFill>
                <a:latin typeface="Heebo" pitchFamily="34" charset="0"/>
                <a:ea typeface="Heebo" pitchFamily="34" charset="-122"/>
                <a:cs typeface="Heebo" pitchFamily="34" charset="-120"/>
              </a:rPr>
              <a:t>Does MLX produce equivalent results measured by Adjusted Rand Index, Normalized Mutual Information, and Silhouette Score?</a:t>
            </a:r>
            <a:endParaRPr lang="en-US" sz="1500" dirty="0"/>
          </a:p>
        </p:txBody>
      </p:sp>
      <p:sp>
        <p:nvSpPr>
          <p:cNvPr id="16" name="Shape 13"/>
          <p:cNvSpPr/>
          <p:nvPr/>
        </p:nvSpPr>
        <p:spPr>
          <a:xfrm>
            <a:off x="6280190" y="6317813"/>
            <a:ext cx="7556421" cy="1731169"/>
          </a:xfrm>
          <a:prstGeom prst="roundRect">
            <a:avLst>
              <a:gd name="adj" fmla="val 6338"/>
            </a:avLst>
          </a:prstGeom>
          <a:solidFill>
            <a:srgbClr val="FFFFFF"/>
          </a:solidFill>
          <a:ln/>
        </p:spPr>
        <p:txBody>
          <a:bodyPr/>
          <a:lstStyle/>
          <a:p>
            <a:endParaRPr lang="en-US"/>
          </a:p>
        </p:txBody>
      </p:sp>
      <p:sp>
        <p:nvSpPr>
          <p:cNvPr id="17" name="Shape 14"/>
          <p:cNvSpPr/>
          <p:nvPr/>
        </p:nvSpPr>
        <p:spPr>
          <a:xfrm>
            <a:off x="6280190" y="6294953"/>
            <a:ext cx="7556421" cy="91440"/>
          </a:xfrm>
          <a:prstGeom prst="roundRect">
            <a:avLst>
              <a:gd name="adj" fmla="val 31628"/>
            </a:avLst>
          </a:prstGeom>
          <a:solidFill>
            <a:srgbClr val="2150FE"/>
          </a:solidFill>
          <a:ln/>
        </p:spPr>
        <p:txBody>
          <a:bodyPr/>
          <a:lstStyle/>
          <a:p>
            <a:endParaRPr lang="en-US"/>
          </a:p>
        </p:txBody>
      </p:sp>
      <p:sp>
        <p:nvSpPr>
          <p:cNvPr id="18" name="Shape 15"/>
          <p:cNvSpPr/>
          <p:nvPr/>
        </p:nvSpPr>
        <p:spPr>
          <a:xfrm>
            <a:off x="9769197" y="6028611"/>
            <a:ext cx="578406" cy="578406"/>
          </a:xfrm>
          <a:prstGeom prst="roundRect">
            <a:avLst>
              <a:gd name="adj" fmla="val 158090"/>
            </a:avLst>
          </a:prstGeom>
          <a:solidFill>
            <a:srgbClr val="2150FE"/>
          </a:solidFill>
          <a:ln/>
        </p:spPr>
        <p:txBody>
          <a:bodyPr/>
          <a:lstStyle/>
          <a:p>
            <a:endParaRPr lang="en-US"/>
          </a:p>
        </p:txBody>
      </p:sp>
      <p:sp>
        <p:nvSpPr>
          <p:cNvPr id="19" name="Text 16"/>
          <p:cNvSpPr/>
          <p:nvPr/>
        </p:nvSpPr>
        <p:spPr>
          <a:xfrm>
            <a:off x="9942671" y="6173153"/>
            <a:ext cx="231338" cy="289203"/>
          </a:xfrm>
          <a:prstGeom prst="rect">
            <a:avLst/>
          </a:prstGeom>
          <a:noFill/>
          <a:ln/>
        </p:spPr>
        <p:txBody>
          <a:bodyPr wrap="none" lIns="0" tIns="0" rIns="0" bIns="0" rtlCol="0" anchor="t"/>
          <a:lstStyle/>
          <a:p>
            <a:pPr marL="0" indent="0" algn="l">
              <a:lnSpc>
                <a:spcPts val="2900"/>
              </a:lnSpc>
              <a:buNone/>
            </a:pPr>
            <a:r>
              <a:rPr lang="en-US" sz="1800" dirty="0">
                <a:solidFill>
                  <a:srgbClr val="FFFFFF"/>
                </a:solidFill>
                <a:latin typeface="Crimson Pro Semi Bold" pitchFamily="34" charset="0"/>
                <a:ea typeface="Crimson Pro Semi Bold" pitchFamily="34" charset="-122"/>
                <a:cs typeface="Crimson Pro Semi Bold" pitchFamily="34" charset="-120"/>
              </a:rPr>
              <a:t>3</a:t>
            </a:r>
            <a:endParaRPr lang="en-US" sz="1800" dirty="0"/>
          </a:p>
        </p:txBody>
      </p:sp>
      <p:sp>
        <p:nvSpPr>
          <p:cNvPr id="20" name="Text 17"/>
          <p:cNvSpPr/>
          <p:nvPr/>
        </p:nvSpPr>
        <p:spPr>
          <a:xfrm>
            <a:off x="6495812" y="6799778"/>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O3. API Usability</a:t>
            </a:r>
            <a:endParaRPr lang="en-US" sz="1850" dirty="0"/>
          </a:p>
        </p:txBody>
      </p:sp>
      <p:sp>
        <p:nvSpPr>
          <p:cNvPr id="21" name="Text 18"/>
          <p:cNvSpPr/>
          <p:nvPr/>
        </p:nvSpPr>
        <p:spPr>
          <a:xfrm>
            <a:off x="6495812" y="7216616"/>
            <a:ext cx="7125176"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RQ3. </a:t>
            </a:r>
            <a:r>
              <a:rPr lang="en-US" sz="1500" i="1" dirty="0">
                <a:solidFill>
                  <a:srgbClr val="4C4C4D"/>
                </a:solidFill>
                <a:latin typeface="Heebo" pitchFamily="34" charset="0"/>
                <a:ea typeface="Heebo" pitchFamily="34" charset="-122"/>
                <a:cs typeface="Heebo" pitchFamily="34" charset="-120"/>
              </a:rPr>
              <a:t>What are the primary implementation challenges when developing traditional ML algorithms in MLX given its API constraints?</a:t>
            </a:r>
            <a:endParaRPr lang="en-US" sz="1500" dirty="0"/>
          </a:p>
        </p:txBody>
      </p:sp>
      <p:sp>
        <p:nvSpPr>
          <p:cNvPr id="22" name="Shape 19"/>
          <p:cNvSpPr/>
          <p:nvPr/>
        </p:nvSpPr>
        <p:spPr>
          <a:xfrm>
            <a:off x="6280190" y="8530947"/>
            <a:ext cx="7556421" cy="1731169"/>
          </a:xfrm>
          <a:prstGeom prst="roundRect">
            <a:avLst>
              <a:gd name="adj" fmla="val 6338"/>
            </a:avLst>
          </a:prstGeom>
          <a:solidFill>
            <a:srgbClr val="FFFFFF"/>
          </a:solidFill>
          <a:ln/>
        </p:spPr>
        <p:txBody>
          <a:bodyPr/>
          <a:lstStyle/>
          <a:p>
            <a:endParaRPr lang="en-US"/>
          </a:p>
        </p:txBody>
      </p:sp>
      <p:sp>
        <p:nvSpPr>
          <p:cNvPr id="23" name="Shape 20"/>
          <p:cNvSpPr/>
          <p:nvPr/>
        </p:nvSpPr>
        <p:spPr>
          <a:xfrm>
            <a:off x="6280190" y="8508087"/>
            <a:ext cx="7556421" cy="91440"/>
          </a:xfrm>
          <a:prstGeom prst="roundRect">
            <a:avLst>
              <a:gd name="adj" fmla="val 31628"/>
            </a:avLst>
          </a:prstGeom>
          <a:solidFill>
            <a:srgbClr val="2150FE"/>
          </a:solidFill>
          <a:ln/>
        </p:spPr>
        <p:txBody>
          <a:bodyPr/>
          <a:lstStyle/>
          <a:p>
            <a:endParaRPr lang="en-US"/>
          </a:p>
        </p:txBody>
      </p:sp>
      <p:sp>
        <p:nvSpPr>
          <p:cNvPr id="24" name="Shape 21"/>
          <p:cNvSpPr/>
          <p:nvPr/>
        </p:nvSpPr>
        <p:spPr>
          <a:xfrm>
            <a:off x="9769197" y="8241744"/>
            <a:ext cx="578406" cy="578406"/>
          </a:xfrm>
          <a:prstGeom prst="roundRect">
            <a:avLst>
              <a:gd name="adj" fmla="val 158090"/>
            </a:avLst>
          </a:prstGeom>
          <a:solidFill>
            <a:srgbClr val="2150FE"/>
          </a:solidFill>
          <a:ln/>
        </p:spPr>
        <p:txBody>
          <a:bodyPr/>
          <a:lstStyle/>
          <a:p>
            <a:endParaRPr lang="en-US"/>
          </a:p>
        </p:txBody>
      </p:sp>
      <p:sp>
        <p:nvSpPr>
          <p:cNvPr id="25" name="Text 22"/>
          <p:cNvSpPr/>
          <p:nvPr/>
        </p:nvSpPr>
        <p:spPr>
          <a:xfrm>
            <a:off x="9942671" y="8386286"/>
            <a:ext cx="231338" cy="289203"/>
          </a:xfrm>
          <a:prstGeom prst="rect">
            <a:avLst/>
          </a:prstGeom>
          <a:noFill/>
          <a:ln/>
        </p:spPr>
        <p:txBody>
          <a:bodyPr wrap="none" lIns="0" tIns="0" rIns="0" bIns="0" rtlCol="0" anchor="t"/>
          <a:lstStyle/>
          <a:p>
            <a:pPr marL="0" indent="0" algn="l">
              <a:lnSpc>
                <a:spcPts val="2900"/>
              </a:lnSpc>
              <a:buNone/>
            </a:pPr>
            <a:r>
              <a:rPr lang="en-US" sz="1800" dirty="0">
                <a:solidFill>
                  <a:srgbClr val="FFFFFF"/>
                </a:solidFill>
                <a:latin typeface="Crimson Pro Semi Bold" pitchFamily="34" charset="0"/>
                <a:ea typeface="Crimson Pro Semi Bold" pitchFamily="34" charset="-122"/>
                <a:cs typeface="Crimson Pro Semi Bold" pitchFamily="34" charset="-120"/>
              </a:rPr>
              <a:t>4</a:t>
            </a:r>
            <a:endParaRPr lang="en-US" sz="1800" dirty="0"/>
          </a:p>
        </p:txBody>
      </p:sp>
      <p:sp>
        <p:nvSpPr>
          <p:cNvPr id="26" name="Text 23"/>
          <p:cNvSpPr/>
          <p:nvPr/>
        </p:nvSpPr>
        <p:spPr>
          <a:xfrm>
            <a:off x="6495812" y="9012912"/>
            <a:ext cx="2590324"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O4. Practical Implications</a:t>
            </a:r>
            <a:endParaRPr lang="en-US" sz="1850" dirty="0"/>
          </a:p>
        </p:txBody>
      </p:sp>
      <p:sp>
        <p:nvSpPr>
          <p:cNvPr id="27" name="Text 24"/>
          <p:cNvSpPr/>
          <p:nvPr/>
        </p:nvSpPr>
        <p:spPr>
          <a:xfrm>
            <a:off x="6495812" y="9429750"/>
            <a:ext cx="7125176"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RQ4. </a:t>
            </a:r>
            <a:r>
              <a:rPr lang="en-US" sz="1500" i="1" dirty="0">
                <a:solidFill>
                  <a:srgbClr val="4C4C4D"/>
                </a:solidFill>
                <a:latin typeface="Heebo" pitchFamily="34" charset="0"/>
                <a:ea typeface="Heebo" pitchFamily="34" charset="-122"/>
                <a:cs typeface="Heebo" pitchFamily="34" charset="-120"/>
              </a:rPr>
              <a:t>What actionable recommendations should practitioners consider when evaluating MLX for unsupervised learning workflows?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114907"/>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Methodology &amp; Conceptual Framework</a:t>
            </a:r>
            <a:endParaRPr lang="en-US" sz="4450" b="1" dirty="0"/>
          </a:p>
        </p:txBody>
      </p:sp>
      <p:sp>
        <p:nvSpPr>
          <p:cNvPr id="4" name="Text 1"/>
          <p:cNvSpPr/>
          <p:nvPr/>
        </p:nvSpPr>
        <p:spPr>
          <a:xfrm>
            <a:off x="793789" y="9175329"/>
            <a:ext cx="13042821"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This framework illustrates the interrelationships between the core components of our study: the MLX framework, the clustering algorithms employed, and the various performance metrics used for evaluation.It highlights how the MLX framework processes data using these algorithms, with the results then assessed by specific metrics to understand performance and clustering quality.</a:t>
            </a:r>
            <a:endParaRPr lang="en-US" sz="1750" dirty="0"/>
          </a:p>
        </p:txBody>
      </p:sp>
      <p:pic>
        <p:nvPicPr>
          <p:cNvPr id="8" name="Picture 7" descr="A screenshot of a computer&#10;&#10;AI-generated content may be incorrect.">
            <a:extLst>
              <a:ext uri="{FF2B5EF4-FFF2-40B4-BE49-F238E27FC236}">
                <a16:creationId xmlns:a16="http://schemas.microsoft.com/office/drawing/2014/main" id="{C2AAA7C6-0BF8-04A7-9641-996CBCB27E3E}"/>
              </a:ext>
            </a:extLst>
          </p:cNvPr>
          <p:cNvPicPr>
            <a:picLocks noChangeAspect="1"/>
          </p:cNvPicPr>
          <p:nvPr/>
        </p:nvPicPr>
        <p:blipFill>
          <a:blip r:embed="rId3"/>
          <a:stretch>
            <a:fillRect/>
          </a:stretch>
        </p:blipFill>
        <p:spPr>
          <a:xfrm>
            <a:off x="363184" y="3160130"/>
            <a:ext cx="13904032" cy="397568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10972800"/>
          </a:xfrm>
          <a:prstGeom prst="rect">
            <a:avLst/>
          </a:prstGeom>
        </p:spPr>
      </p:pic>
      <p:sp>
        <p:nvSpPr>
          <p:cNvPr id="3" name="Text 0"/>
          <p:cNvSpPr/>
          <p:nvPr/>
        </p:nvSpPr>
        <p:spPr>
          <a:xfrm>
            <a:off x="793790" y="625554"/>
            <a:ext cx="5482352" cy="602456"/>
          </a:xfrm>
          <a:prstGeom prst="rect">
            <a:avLst/>
          </a:prstGeom>
          <a:noFill/>
          <a:ln/>
        </p:spPr>
        <p:txBody>
          <a:bodyPr wrap="none" lIns="0" tIns="0" rIns="0" bIns="0" rtlCol="0" anchor="t"/>
          <a:lstStyle/>
          <a:p>
            <a:pPr marL="0" indent="0" algn="l">
              <a:lnSpc>
                <a:spcPts val="4700"/>
              </a:lnSpc>
              <a:buNone/>
            </a:pPr>
            <a:r>
              <a:rPr lang="en-US" sz="3750" b="1" dirty="0">
                <a:solidFill>
                  <a:srgbClr val="152D47"/>
                </a:solidFill>
                <a:latin typeface="Crimson Pro Semi Bold" pitchFamily="34" charset="0"/>
                <a:ea typeface="Crimson Pro Semi Bold" pitchFamily="34" charset="-122"/>
                <a:cs typeface="Crimson Pro Semi Bold" pitchFamily="34" charset="-120"/>
              </a:rPr>
              <a:t>Experimental Methodology</a:t>
            </a:r>
            <a:endParaRPr lang="en-US" sz="3750" b="1" dirty="0"/>
          </a:p>
        </p:txBody>
      </p:sp>
      <p:sp>
        <p:nvSpPr>
          <p:cNvPr id="4" name="Text 1"/>
          <p:cNvSpPr/>
          <p:nvPr/>
        </p:nvSpPr>
        <p:spPr>
          <a:xfrm>
            <a:off x="793790" y="1517213"/>
            <a:ext cx="192762" cy="240982"/>
          </a:xfrm>
          <a:prstGeom prst="rect">
            <a:avLst/>
          </a:prstGeom>
          <a:noFill/>
          <a:ln/>
        </p:spPr>
        <p:txBody>
          <a:bodyPr wrap="none" lIns="0" tIns="0" rIns="0" bIns="0" rtlCol="0" anchor="t"/>
          <a:lstStyle/>
          <a:p>
            <a:pPr marL="0" indent="0" algn="l">
              <a:lnSpc>
                <a:spcPts val="2400"/>
              </a:lnSpc>
              <a:buNone/>
            </a:pPr>
            <a:r>
              <a:rPr lang="en-US" sz="1500" dirty="0">
                <a:solidFill>
                  <a:srgbClr val="4C4C4D"/>
                </a:solidFill>
                <a:latin typeface="Crimson Pro Light" pitchFamily="34" charset="0"/>
                <a:ea typeface="Crimson Pro Light" pitchFamily="34" charset="-122"/>
                <a:cs typeface="Crimson Pro Light" pitchFamily="34" charset="-120"/>
              </a:rPr>
              <a:t>01</a:t>
            </a:r>
            <a:endParaRPr lang="en-US" sz="1500" dirty="0"/>
          </a:p>
        </p:txBody>
      </p:sp>
      <p:sp>
        <p:nvSpPr>
          <p:cNvPr id="5" name="Shape 2"/>
          <p:cNvSpPr/>
          <p:nvPr/>
        </p:nvSpPr>
        <p:spPr>
          <a:xfrm>
            <a:off x="793790" y="1821894"/>
            <a:ext cx="7556421" cy="22860"/>
          </a:xfrm>
          <a:prstGeom prst="rect">
            <a:avLst/>
          </a:prstGeom>
          <a:solidFill>
            <a:srgbClr val="2150FE"/>
          </a:solidFill>
          <a:ln/>
        </p:spPr>
        <p:txBody>
          <a:bodyPr/>
          <a:lstStyle/>
          <a:p>
            <a:endParaRPr lang="en-US"/>
          </a:p>
        </p:txBody>
      </p:sp>
      <p:sp>
        <p:nvSpPr>
          <p:cNvPr id="6" name="Text 3"/>
          <p:cNvSpPr/>
          <p:nvPr/>
        </p:nvSpPr>
        <p:spPr>
          <a:xfrm>
            <a:off x="793790" y="1963936"/>
            <a:ext cx="3582710"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Multi-Framework Implementations</a:t>
            </a:r>
            <a:endParaRPr lang="en-US" sz="1850" dirty="0"/>
          </a:p>
        </p:txBody>
      </p:sp>
      <p:sp>
        <p:nvSpPr>
          <p:cNvPr id="7" name="Text 4"/>
          <p:cNvSpPr/>
          <p:nvPr/>
        </p:nvSpPr>
        <p:spPr>
          <a:xfrm>
            <a:off x="793790" y="2380774"/>
            <a:ext cx="7556421"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Parallel implementations of KMeans across MLX, scikit-learn, NumPy, and PyTorch using identical algorithmic logic and parameters.</a:t>
            </a:r>
            <a:endParaRPr lang="en-US" sz="1500" dirty="0"/>
          </a:p>
        </p:txBody>
      </p:sp>
      <p:sp>
        <p:nvSpPr>
          <p:cNvPr id="8" name="Text 5"/>
          <p:cNvSpPr/>
          <p:nvPr/>
        </p:nvSpPr>
        <p:spPr>
          <a:xfrm>
            <a:off x="793790" y="3334822"/>
            <a:ext cx="192762" cy="240982"/>
          </a:xfrm>
          <a:prstGeom prst="rect">
            <a:avLst/>
          </a:prstGeom>
          <a:noFill/>
          <a:ln/>
        </p:spPr>
        <p:txBody>
          <a:bodyPr wrap="none" lIns="0" tIns="0" rIns="0" bIns="0" rtlCol="0" anchor="t"/>
          <a:lstStyle/>
          <a:p>
            <a:pPr marL="0" indent="0" algn="l">
              <a:lnSpc>
                <a:spcPts val="2400"/>
              </a:lnSpc>
              <a:buNone/>
            </a:pPr>
            <a:r>
              <a:rPr lang="en-US" sz="1500" dirty="0">
                <a:solidFill>
                  <a:srgbClr val="4C4C4D"/>
                </a:solidFill>
                <a:latin typeface="Crimson Pro Light" pitchFamily="34" charset="0"/>
                <a:ea typeface="Crimson Pro Light" pitchFamily="34" charset="-122"/>
                <a:cs typeface="Crimson Pro Light" pitchFamily="34" charset="-120"/>
              </a:rPr>
              <a:t>02</a:t>
            </a:r>
            <a:endParaRPr lang="en-US" sz="1500" dirty="0"/>
          </a:p>
        </p:txBody>
      </p:sp>
      <p:sp>
        <p:nvSpPr>
          <p:cNvPr id="9" name="Shape 6"/>
          <p:cNvSpPr/>
          <p:nvPr/>
        </p:nvSpPr>
        <p:spPr>
          <a:xfrm>
            <a:off x="793790" y="3639503"/>
            <a:ext cx="7556421" cy="22860"/>
          </a:xfrm>
          <a:prstGeom prst="rect">
            <a:avLst/>
          </a:prstGeom>
          <a:solidFill>
            <a:srgbClr val="2150FE"/>
          </a:solidFill>
          <a:ln/>
        </p:spPr>
        <p:txBody>
          <a:bodyPr/>
          <a:lstStyle/>
          <a:p>
            <a:endParaRPr lang="en-US"/>
          </a:p>
        </p:txBody>
      </p:sp>
      <p:sp>
        <p:nvSpPr>
          <p:cNvPr id="10" name="Text 7"/>
          <p:cNvSpPr/>
          <p:nvPr/>
        </p:nvSpPr>
        <p:spPr>
          <a:xfrm>
            <a:off x="793790" y="3781544"/>
            <a:ext cx="3293626"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Rigorous Benchmarking Protocol</a:t>
            </a:r>
            <a:endParaRPr lang="en-US" sz="1850" dirty="0"/>
          </a:p>
        </p:txBody>
      </p:sp>
      <p:sp>
        <p:nvSpPr>
          <p:cNvPr id="11" name="Text 8"/>
          <p:cNvSpPr/>
          <p:nvPr/>
        </p:nvSpPr>
        <p:spPr>
          <a:xfrm>
            <a:off x="793790" y="4198382"/>
            <a:ext cx="7556421"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Experimental rounds following Bahrampour et al. from 2016's framework comparison methodology.</a:t>
            </a:r>
            <a:endParaRPr lang="en-US" sz="1500" dirty="0"/>
          </a:p>
        </p:txBody>
      </p:sp>
      <p:sp>
        <p:nvSpPr>
          <p:cNvPr id="12" name="Text 9"/>
          <p:cNvSpPr/>
          <p:nvPr/>
        </p:nvSpPr>
        <p:spPr>
          <a:xfrm>
            <a:off x="793790" y="5152430"/>
            <a:ext cx="192762" cy="240982"/>
          </a:xfrm>
          <a:prstGeom prst="rect">
            <a:avLst/>
          </a:prstGeom>
          <a:noFill/>
          <a:ln/>
        </p:spPr>
        <p:txBody>
          <a:bodyPr wrap="none" lIns="0" tIns="0" rIns="0" bIns="0" rtlCol="0" anchor="t"/>
          <a:lstStyle/>
          <a:p>
            <a:pPr marL="0" indent="0" algn="l">
              <a:lnSpc>
                <a:spcPts val="2400"/>
              </a:lnSpc>
              <a:buNone/>
            </a:pPr>
            <a:r>
              <a:rPr lang="en-US" sz="1500" dirty="0">
                <a:solidFill>
                  <a:srgbClr val="4C4C4D"/>
                </a:solidFill>
                <a:latin typeface="Crimson Pro Light" pitchFamily="34" charset="0"/>
                <a:ea typeface="Crimson Pro Light" pitchFamily="34" charset="-122"/>
                <a:cs typeface="Crimson Pro Light" pitchFamily="34" charset="-120"/>
              </a:rPr>
              <a:t>03</a:t>
            </a:r>
            <a:endParaRPr lang="en-US" sz="1500" dirty="0"/>
          </a:p>
        </p:txBody>
      </p:sp>
      <p:sp>
        <p:nvSpPr>
          <p:cNvPr id="13" name="Shape 10"/>
          <p:cNvSpPr/>
          <p:nvPr/>
        </p:nvSpPr>
        <p:spPr>
          <a:xfrm>
            <a:off x="793790" y="5457111"/>
            <a:ext cx="7556421" cy="22860"/>
          </a:xfrm>
          <a:prstGeom prst="rect">
            <a:avLst/>
          </a:prstGeom>
          <a:solidFill>
            <a:srgbClr val="2150FE"/>
          </a:solidFill>
          <a:ln/>
        </p:spPr>
        <p:txBody>
          <a:bodyPr/>
          <a:lstStyle/>
          <a:p>
            <a:endParaRPr lang="en-US"/>
          </a:p>
        </p:txBody>
      </p:sp>
      <p:sp>
        <p:nvSpPr>
          <p:cNvPr id="14" name="Text 11"/>
          <p:cNvSpPr/>
          <p:nvPr/>
        </p:nvSpPr>
        <p:spPr>
          <a:xfrm>
            <a:off x="793790" y="5599152"/>
            <a:ext cx="2441853"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Controlled Environment</a:t>
            </a:r>
            <a:endParaRPr lang="en-US" sz="1850" dirty="0"/>
          </a:p>
        </p:txBody>
      </p:sp>
      <p:sp>
        <p:nvSpPr>
          <p:cNvPr id="15" name="Text 12"/>
          <p:cNvSpPr/>
          <p:nvPr/>
        </p:nvSpPr>
        <p:spPr>
          <a:xfrm>
            <a:off x="793790" y="6015990"/>
            <a:ext cx="7556421" cy="61674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All experiments executed on identical Apple Silicon hardware, Python 3.11, with standardized data preprocessing and feature scaling between 0-1.</a:t>
            </a:r>
            <a:endParaRPr lang="en-US" sz="1500" dirty="0"/>
          </a:p>
        </p:txBody>
      </p:sp>
      <p:sp>
        <p:nvSpPr>
          <p:cNvPr id="16" name="Text 13"/>
          <p:cNvSpPr/>
          <p:nvPr/>
        </p:nvSpPr>
        <p:spPr>
          <a:xfrm>
            <a:off x="793790" y="6970038"/>
            <a:ext cx="192762" cy="240982"/>
          </a:xfrm>
          <a:prstGeom prst="rect">
            <a:avLst/>
          </a:prstGeom>
          <a:noFill/>
          <a:ln/>
        </p:spPr>
        <p:txBody>
          <a:bodyPr wrap="none" lIns="0" tIns="0" rIns="0" bIns="0" rtlCol="0" anchor="t"/>
          <a:lstStyle/>
          <a:p>
            <a:pPr marL="0" indent="0" algn="l">
              <a:lnSpc>
                <a:spcPts val="2400"/>
              </a:lnSpc>
              <a:buNone/>
            </a:pPr>
            <a:r>
              <a:rPr lang="en-US" sz="1500" dirty="0">
                <a:solidFill>
                  <a:srgbClr val="4C4C4D"/>
                </a:solidFill>
                <a:latin typeface="Crimson Pro Light" pitchFamily="34" charset="0"/>
                <a:ea typeface="Crimson Pro Light" pitchFamily="34" charset="-122"/>
                <a:cs typeface="Crimson Pro Light" pitchFamily="34" charset="-120"/>
              </a:rPr>
              <a:t>04</a:t>
            </a:r>
            <a:endParaRPr lang="en-US" sz="1500" dirty="0"/>
          </a:p>
        </p:txBody>
      </p:sp>
      <p:sp>
        <p:nvSpPr>
          <p:cNvPr id="17" name="Shape 14"/>
          <p:cNvSpPr/>
          <p:nvPr/>
        </p:nvSpPr>
        <p:spPr>
          <a:xfrm>
            <a:off x="793790" y="7274719"/>
            <a:ext cx="7556421" cy="22860"/>
          </a:xfrm>
          <a:prstGeom prst="rect">
            <a:avLst/>
          </a:prstGeom>
          <a:solidFill>
            <a:srgbClr val="2150FE"/>
          </a:solidFill>
          <a:ln/>
        </p:spPr>
        <p:txBody>
          <a:bodyPr/>
          <a:lstStyle/>
          <a:p>
            <a:endParaRPr lang="en-US"/>
          </a:p>
        </p:txBody>
      </p:sp>
      <p:sp>
        <p:nvSpPr>
          <p:cNvPr id="18" name="Text 15"/>
          <p:cNvSpPr/>
          <p:nvPr/>
        </p:nvSpPr>
        <p:spPr>
          <a:xfrm>
            <a:off x="793790" y="7416760"/>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4C4C4D"/>
                </a:solidFill>
                <a:latin typeface="Crimson Pro Semi Bold" pitchFamily="34" charset="0"/>
                <a:ea typeface="Crimson Pro Semi Bold" pitchFamily="34" charset="-122"/>
                <a:cs typeface="Crimson Pro Semi Bold" pitchFamily="34" charset="-120"/>
              </a:rPr>
              <a:t>Comprehensive Metrics</a:t>
            </a:r>
            <a:endParaRPr lang="en-US" sz="1850" dirty="0"/>
          </a:p>
        </p:txBody>
      </p:sp>
      <mc:AlternateContent xmlns:mc="http://schemas.openxmlformats.org/markup-compatibility/2006" xmlns:a14="http://schemas.microsoft.com/office/drawing/2010/main">
        <mc:Choice Requires="a14">
          <p:sp>
            <p:nvSpPr>
              <p:cNvPr id="19" name="Text 16"/>
              <p:cNvSpPr/>
              <p:nvPr/>
            </p:nvSpPr>
            <p:spPr>
              <a:xfrm>
                <a:off x="793790" y="7833598"/>
                <a:ext cx="3964477" cy="905114"/>
              </a:xfrm>
              <a:prstGeom prst="rect">
                <a:avLst/>
              </a:prstGeom>
              <a:noFill/>
              <a:ln/>
            </p:spPr>
            <p:txBody>
              <a:bodyPr wrap="square" lIns="0" tIns="0" rIns="0" bIns="0" rtlCol="0" anchor="t"/>
              <a:lstStyle/>
              <a:p>
                <a:pPr marL="0" indent="0" algn="l">
                  <a:lnSpc>
                    <a:spcPts val="2400"/>
                  </a:lnSpc>
                  <a:buNone/>
                </a:pPr>
                <a:r>
                  <a:rPr lang="en-US" sz="1500" dirty="0">
                    <a:solidFill>
                      <a:srgbClr val="4C4C4D"/>
                    </a:solidFill>
                    <a:latin typeface="Heebo" pitchFamily="34" charset="0"/>
                    <a:ea typeface="Heebo" pitchFamily="34" charset="-122"/>
                    <a:cs typeface="Heebo" pitchFamily="34" charset="-120"/>
                  </a:rPr>
                  <a:t>Clustering quality evaluation using</a:t>
                </a:r>
              </a:p>
              <a:p>
                <a:pPr marL="0" indent="0" algn="l">
                  <a:lnSpc>
                    <a:spcPts val="2400"/>
                  </a:lnSpc>
                  <a:buNone/>
                </a:pPr>
                <a:endParaRPr lang="en-US" sz="1500" i="1" dirty="0">
                  <a:solidFill>
                    <a:srgbClr val="4C4C4D"/>
                  </a:solidFill>
                  <a:latin typeface="Heebo" pitchFamily="34" charset="0"/>
                  <a:ea typeface="Heebo" pitchFamily="34" charset="-122"/>
                  <a:cs typeface="Heebo" pitchFamily="34" charset="-120"/>
                </a:endParaRPr>
              </a:p>
              <a:p>
                <a:pPr marL="0" indent="0" algn="l">
                  <a:lnSpc>
                    <a:spcPts val="2400"/>
                  </a:lnSpc>
                  <a:buNone/>
                </a:pPr>
                <a:endParaRPr lang="en-US" sz="1500" i="1" dirty="0">
                  <a:solidFill>
                    <a:srgbClr val="4C4C4D"/>
                  </a:solidFill>
                  <a:latin typeface="Heebo" pitchFamily="34" charset="0"/>
                  <a:ea typeface="Heebo" pitchFamily="34" charset="-122"/>
                  <a:cs typeface="Heebo" pitchFamily="34" charset="-120"/>
                </a:endParaRPr>
              </a:p>
              <a:p>
                <a:pPr marL="0" indent="0" algn="l">
                  <a:lnSpc>
                    <a:spcPts val="2400"/>
                  </a:lnSpc>
                  <a:buNone/>
                </a:pPr>
                <a14:m>
                  <m:oMathPara xmlns:m="http://schemas.openxmlformats.org/officeDocument/2006/math">
                    <m:oMathParaPr>
                      <m:jc m:val="centerGroup"/>
                    </m:oMathParaPr>
                    <m:oMath xmlns:m="http://schemas.openxmlformats.org/officeDocument/2006/math">
                      <m:r>
                        <m:rPr>
                          <m:nor/>
                        </m:rPr>
                        <a:rPr lang="en-US" sz="1500" i="0" dirty="0" smtClean="0">
                          <a:solidFill>
                            <a:srgbClr val="4C4C4D"/>
                          </a:solidFill>
                          <a:latin typeface="Cambria Math" panose="02040503050406030204" pitchFamily="18" charset="0"/>
                          <a:ea typeface="Heebo" pitchFamily="34" charset="-122"/>
                          <a:cs typeface="Heebo" pitchFamily="34" charset="-120"/>
                        </a:rPr>
                        <m:t>ARI</m:t>
                      </m:r>
                      <m:r>
                        <a:rPr lang="en-US" sz="1500" i="1" dirty="0" smtClean="0">
                          <a:solidFill>
                            <a:srgbClr val="4C4C4D"/>
                          </a:solidFill>
                          <a:latin typeface="Cambria Math" panose="02040503050406030204" pitchFamily="18" charset="0"/>
                          <a:ea typeface="Heebo" pitchFamily="34" charset="-122"/>
                          <a:cs typeface="Heebo" pitchFamily="34" charset="-120"/>
                        </a:rPr>
                        <m:t>=</m:t>
                      </m:r>
                      <m:f>
                        <m:fP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𝑖𝑗</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smtClean="0">
                                              <a:solidFill>
                                                <a:srgbClr val="4C4C4D"/>
                                              </a:solidFill>
                                              <a:latin typeface="Cambria Math" panose="02040503050406030204" pitchFamily="18" charset="0"/>
                                              <a:ea typeface="Heebo" pitchFamily="34" charset="-122"/>
                                              <a:cs typeface="Heebo" pitchFamily="34" charset="-120"/>
                                            </a:rPr>
                                          </m:ctrlPr>
                                        </m:sSubPr>
                                        <m:e>
                                          <m:r>
                                            <a:rPr lang="en-US" sz="1500" i="1" dirty="0" smtClean="0">
                                              <a:solidFill>
                                                <a:srgbClr val="4C4C4D"/>
                                              </a:solidFill>
                                              <a:latin typeface="Cambria Math" panose="02040503050406030204" pitchFamily="18" charset="0"/>
                                              <a:ea typeface="Heebo" pitchFamily="34" charset="-122"/>
                                              <a:cs typeface="Heebo" pitchFamily="34" charset="-120"/>
                                            </a:rPr>
                                            <m:t>𝑛</m:t>
                                          </m:r>
                                        </m:e>
                                        <m:sub>
                                          <m:r>
                                            <a:rPr lang="en-US" sz="1500" i="1" dirty="0" err="1" smtClean="0">
                                              <a:solidFill>
                                                <a:srgbClr val="4C4C4D"/>
                                              </a:solidFill>
                                              <a:latin typeface="Cambria Math" panose="02040503050406030204" pitchFamily="18" charset="0"/>
                                              <a:ea typeface="Heebo" pitchFamily="34" charset="-122"/>
                                              <a:cs typeface="Heebo" pitchFamily="34" charset="-120"/>
                                            </a:rPr>
                                            <m:t>𝑖𝑗</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r>
                            <a:rPr lang="en-US" sz="1500" i="1" dirty="0" smtClean="0">
                              <a:solidFill>
                                <a:srgbClr val="4C4C4D"/>
                              </a:solidFill>
                              <a:latin typeface="Cambria Math" panose="02040503050406030204" pitchFamily="18" charset="0"/>
                              <a:ea typeface="Heebo" pitchFamily="34" charset="-122"/>
                              <a:cs typeface="Heebo" pitchFamily="34" charset="-120"/>
                            </a:rPr>
                            <m:t>−</m:t>
                          </m:r>
                          <m:d>
                            <m:dPr>
                              <m:begChr m:val="["/>
                              <m:endChr m:val="]"/>
                              <m:ctrlPr>
                                <a:rPr lang="en-US" sz="1500" i="1" dirty="0" smtClean="0">
                                  <a:solidFill>
                                    <a:srgbClr val="4C4C4D"/>
                                  </a:solidFill>
                                  <a:latin typeface="Cambria Math" panose="02040503050406030204" pitchFamily="18" charset="0"/>
                                  <a:ea typeface="Heebo" pitchFamily="34" charset="-122"/>
                                  <a:cs typeface="Heebo" pitchFamily="34" charset="-120"/>
                                </a:rPr>
                              </m:ctrlPr>
                            </m:dPr>
                            <m:e>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𝑎</m:t>
                                              </m:r>
                                            </m:e>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𝑏</m:t>
                                              </m:r>
                                            </m:e>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e>
                          </m:d>
                          <m:r>
                            <m:rPr>
                              <m:lit/>
                            </m:rPr>
                            <a:rPr lang="en-US" sz="1500" i="1" dirty="0" smtClean="0">
                              <a:solidFill>
                                <a:srgbClr val="4C4C4D"/>
                              </a:solidFill>
                              <a:latin typeface="Cambria Math" panose="02040503050406030204" pitchFamily="18" charset="0"/>
                              <a:ea typeface="Heebo" pitchFamily="34" charset="-122"/>
                              <a:cs typeface="Heebo" pitchFamily="34" charset="-120"/>
                            </a:rPr>
                            <m:t>/</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𝑛</m:t>
                                  </m:r>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num>
                        <m:den>
                          <m:f>
                            <m:fP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1</m:t>
                              </m:r>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d>
                            <m:dPr>
                              <m:begChr m:val="["/>
                              <m:endChr m:val="]"/>
                              <m:ctrlPr>
                                <a:rPr lang="en-US" sz="1500" i="1" dirty="0" smtClean="0">
                                  <a:solidFill>
                                    <a:srgbClr val="4C4C4D"/>
                                  </a:solidFill>
                                  <a:latin typeface="Cambria Math" panose="02040503050406030204" pitchFamily="18" charset="0"/>
                                  <a:ea typeface="Heebo" pitchFamily="34" charset="-122"/>
                                  <a:cs typeface="Heebo" pitchFamily="34" charset="-120"/>
                                </a:rPr>
                              </m:ctrlPr>
                            </m:dPr>
                            <m:e>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𝑎</m:t>
                                              </m:r>
                                            </m:e>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r>
                                <a:rPr lang="en-US" sz="1500" i="1" dirty="0" smtClean="0">
                                  <a:solidFill>
                                    <a:srgbClr val="4C4C4D"/>
                                  </a:solidFill>
                                  <a:latin typeface="Cambria Math" panose="02040503050406030204" pitchFamily="18" charset="0"/>
                                  <a:ea typeface="Heebo" pitchFamily="34" charset="-122"/>
                                  <a:cs typeface="Heebo" pitchFamily="34" charset="-120"/>
                                </a:rPr>
                                <m:t>+</m:t>
                              </m:r>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𝑏</m:t>
                                              </m:r>
                                            </m:e>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e>
                          </m:d>
                          <m:r>
                            <a:rPr lang="en-US" sz="1500" i="1" dirty="0" smtClean="0">
                              <a:solidFill>
                                <a:srgbClr val="4C4C4D"/>
                              </a:solidFill>
                              <a:latin typeface="Cambria Math" panose="02040503050406030204" pitchFamily="18" charset="0"/>
                              <a:ea typeface="Heebo" pitchFamily="34" charset="-122"/>
                              <a:cs typeface="Heebo" pitchFamily="34" charset="-120"/>
                            </a:rPr>
                            <m:t>−</m:t>
                          </m:r>
                          <m:d>
                            <m:dPr>
                              <m:begChr m:val="["/>
                              <m:endChr m:val="]"/>
                              <m:ctrlPr>
                                <a:rPr lang="en-US" sz="1500" i="1" dirty="0" smtClean="0">
                                  <a:solidFill>
                                    <a:srgbClr val="4C4C4D"/>
                                  </a:solidFill>
                                  <a:latin typeface="Cambria Math" panose="02040503050406030204" pitchFamily="18" charset="0"/>
                                  <a:ea typeface="Heebo" pitchFamily="34" charset="-122"/>
                                  <a:cs typeface="Heebo" pitchFamily="34" charset="-120"/>
                                </a:rPr>
                              </m:ctrlPr>
                            </m:dPr>
                            <m:e>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𝑎</m:t>
                                              </m:r>
                                            </m:e>
                                            <m:sub>
                                              <m:r>
                                                <a:rPr lang="en-US" sz="1500" i="1" dirty="0" err="1" smtClean="0">
                                                  <a:solidFill>
                                                    <a:srgbClr val="4C4C4D"/>
                                                  </a:solidFill>
                                                  <a:latin typeface="Cambria Math" panose="02040503050406030204" pitchFamily="18" charset="0"/>
                                                  <a:ea typeface="Heebo" pitchFamily="34" charset="-122"/>
                                                  <a:cs typeface="Heebo" pitchFamily="34" charset="-120"/>
                                                </a:rPr>
                                                <m:t>𝑖</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nary>
                                <m:naryPr>
                                  <m:chr m:val="∑"/>
                                  <m:supHide m:val="on"/>
                                  <m:ctrlPr>
                                    <a:rPr lang="en-US" sz="1500" i="1" dirty="0" smtClean="0">
                                      <a:solidFill>
                                        <a:srgbClr val="4C4C4D"/>
                                      </a:solidFill>
                                      <a:latin typeface="Cambria Math" panose="02040503050406030204" pitchFamily="18" charset="0"/>
                                      <a:ea typeface="Heebo" pitchFamily="34" charset="-122"/>
                                      <a:cs typeface="Heebo" pitchFamily="34" charset="-120"/>
                                    </a:rPr>
                                  </m:ctrlPr>
                                </m:naryPr>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up/>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sSub>
                                            <m:sSubPr>
                                              <m:ctrlPr>
                                                <a:rPr lang="en-US" sz="1500" i="1" dirty="0" err="1" smtClean="0">
                                                  <a:solidFill>
                                                    <a:srgbClr val="4C4C4D"/>
                                                  </a:solidFill>
                                                  <a:latin typeface="Cambria Math" panose="02040503050406030204" pitchFamily="18" charset="0"/>
                                                  <a:ea typeface="Heebo" pitchFamily="34" charset="-122"/>
                                                  <a:cs typeface="Heebo" pitchFamily="34" charset="-120"/>
                                                </a:rPr>
                                              </m:ctrlPr>
                                            </m:sSubPr>
                                            <m:e>
                                              <m:r>
                                                <a:rPr lang="en-US" sz="1500" i="1" dirty="0" err="1" smtClean="0">
                                                  <a:solidFill>
                                                    <a:srgbClr val="4C4C4D"/>
                                                  </a:solidFill>
                                                  <a:latin typeface="Cambria Math" panose="02040503050406030204" pitchFamily="18" charset="0"/>
                                                  <a:ea typeface="Heebo" pitchFamily="34" charset="-122"/>
                                                  <a:cs typeface="Heebo" pitchFamily="34" charset="-120"/>
                                                </a:rPr>
                                                <m:t>𝑏</m:t>
                                              </m:r>
                                            </m:e>
                                            <m:sub>
                                              <m:r>
                                                <a:rPr lang="en-US" sz="1500" i="1" dirty="0" err="1" smtClean="0">
                                                  <a:solidFill>
                                                    <a:srgbClr val="4C4C4D"/>
                                                  </a:solidFill>
                                                  <a:latin typeface="Cambria Math" panose="02040503050406030204" pitchFamily="18" charset="0"/>
                                                  <a:ea typeface="Heebo" pitchFamily="34" charset="-122"/>
                                                  <a:cs typeface="Heebo" pitchFamily="34" charset="-120"/>
                                                </a:rPr>
                                                <m:t>𝑗</m:t>
                                              </m:r>
                                            </m:sub>
                                          </m:sSub>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e>
                              </m:nary>
                            </m:e>
                          </m:d>
                          <m:r>
                            <m:rPr>
                              <m:lit/>
                            </m:rPr>
                            <a:rPr lang="en-US" sz="1500" i="1" dirty="0" smtClean="0">
                              <a:solidFill>
                                <a:srgbClr val="4C4C4D"/>
                              </a:solidFill>
                              <a:latin typeface="Cambria Math" panose="02040503050406030204" pitchFamily="18" charset="0"/>
                              <a:ea typeface="Heebo" pitchFamily="34" charset="-122"/>
                              <a:cs typeface="Heebo" pitchFamily="34" charset="-120"/>
                            </a:rPr>
                            <m:t>/</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f>
                                <m:fPr>
                                  <m:type m:val="noBa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𝑛</m:t>
                                  </m:r>
                                </m:num>
                                <m:den>
                                  <m:r>
                                    <a:rPr lang="en-US" sz="1500" i="1" dirty="0" smtClean="0">
                                      <a:solidFill>
                                        <a:srgbClr val="4C4C4D"/>
                                      </a:solidFill>
                                      <a:latin typeface="Cambria Math" panose="02040503050406030204" pitchFamily="18" charset="0"/>
                                      <a:ea typeface="Heebo" pitchFamily="34" charset="-122"/>
                                      <a:cs typeface="Heebo" pitchFamily="34" charset="-120"/>
                                    </a:rPr>
                                    <m:t>2</m:t>
                                  </m:r>
                                </m:den>
                              </m:f>
                            </m:e>
                          </m:d>
                        </m:den>
                      </m:f>
                    </m:oMath>
                  </m:oMathPara>
                </a14:m>
                <a:endParaRPr lang="en-US" sz="1500" i="1" dirty="0">
                  <a:solidFill>
                    <a:srgbClr val="4C4C4D"/>
                  </a:solidFill>
                  <a:latin typeface="Heebo" pitchFamily="34" charset="0"/>
                  <a:ea typeface="Heebo" pitchFamily="34" charset="-122"/>
                  <a:cs typeface="Heebo" pitchFamily="34" charset="-120"/>
                </a:endParaRPr>
              </a:p>
            </p:txBody>
          </p:sp>
        </mc:Choice>
        <mc:Fallback xmlns="">
          <p:sp>
            <p:nvSpPr>
              <p:cNvPr id="19" name="Text 16"/>
              <p:cNvSpPr>
                <a:spLocks noRot="1" noChangeAspect="1" noMove="1" noResize="1" noEditPoints="1" noAdjustHandles="1" noChangeArrowheads="1" noChangeShapeType="1" noTextEdit="1"/>
              </p:cNvSpPr>
              <p:nvPr/>
            </p:nvSpPr>
            <p:spPr>
              <a:xfrm>
                <a:off x="793790" y="7833598"/>
                <a:ext cx="3964477" cy="905114"/>
              </a:xfrm>
              <a:prstGeom prst="rect">
                <a:avLst/>
              </a:prstGeom>
              <a:blipFill>
                <a:blip r:embed="rId4"/>
                <a:stretch>
                  <a:fillRect l="-2875" t="-1370" r="-2556" b="-105479"/>
                </a:stretch>
              </a:blip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 17"/>
              <p:cNvSpPr/>
              <p:nvPr/>
            </p:nvSpPr>
            <p:spPr>
              <a:xfrm>
                <a:off x="5089096" y="8554194"/>
                <a:ext cx="2169543" cy="369035"/>
              </a:xfrm>
              <a:prstGeom prst="rect">
                <a:avLst/>
              </a:prstGeom>
              <a:noFill/>
              <a:ln/>
            </p:spPr>
            <p:txBody>
              <a:bodyPr wrap="none" lIns="0" tIns="0" rIns="0" bIns="0" rtlCol="0" anchor="t"/>
              <a:lstStyle/>
              <a:p>
                <a:pPr marL="0" indent="0" algn="l">
                  <a:lnSpc>
                    <a:spcPts val="2400"/>
                  </a:lnSpc>
                  <a:buNone/>
                </a:pPr>
                <a14:m>
                  <m:oMathPara xmlns:m="http://schemas.openxmlformats.org/officeDocument/2006/math">
                    <m:oMathParaPr>
                      <m:jc m:val="centerGroup"/>
                    </m:oMathParaPr>
                    <m:oMath xmlns:m="http://schemas.openxmlformats.org/officeDocument/2006/math">
                      <m:r>
                        <m:rPr>
                          <m:nor/>
                        </m:rPr>
                        <a:rPr lang="en-US" sz="1500" i="0" dirty="0" smtClean="0">
                          <a:solidFill>
                            <a:srgbClr val="4C4C4D"/>
                          </a:solidFill>
                          <a:latin typeface="Cambria Math" panose="02040503050406030204" pitchFamily="18" charset="0"/>
                          <a:ea typeface="Heebo" pitchFamily="34" charset="-122"/>
                          <a:cs typeface="Heebo" pitchFamily="34" charset="-120"/>
                        </a:rPr>
                        <m:t>NMI</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𝑈</m:t>
                          </m:r>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𝑉</m:t>
                          </m:r>
                        </m:e>
                      </m:d>
                      <m:r>
                        <a:rPr lang="en-US" sz="1500" i="1" dirty="0" smtClean="0">
                          <a:solidFill>
                            <a:srgbClr val="4C4C4D"/>
                          </a:solidFill>
                          <a:latin typeface="Cambria Math" panose="02040503050406030204" pitchFamily="18" charset="0"/>
                          <a:ea typeface="Heebo" pitchFamily="34" charset="-122"/>
                          <a:cs typeface="Heebo" pitchFamily="34" charset="-120"/>
                        </a:rPr>
                        <m:t>=</m:t>
                      </m:r>
                      <m:f>
                        <m:fP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2⋅</m:t>
                          </m:r>
                          <m:r>
                            <a:rPr lang="en-US" sz="1500" i="1" dirty="0" smtClean="0">
                              <a:solidFill>
                                <a:srgbClr val="4C4C4D"/>
                              </a:solidFill>
                              <a:latin typeface="Cambria Math" panose="02040503050406030204" pitchFamily="18" charset="0"/>
                              <a:ea typeface="Heebo" pitchFamily="34" charset="-122"/>
                              <a:cs typeface="Heebo" pitchFamily="34" charset="-120"/>
                            </a:rPr>
                            <m:t>𝐼</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𝑈</m:t>
                              </m:r>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𝑉</m:t>
                              </m:r>
                            </m:e>
                          </m:d>
                        </m:num>
                        <m:den>
                          <m:r>
                            <a:rPr lang="en-US" sz="1500" i="1" dirty="0" smtClean="0">
                              <a:solidFill>
                                <a:srgbClr val="4C4C4D"/>
                              </a:solidFill>
                              <a:latin typeface="Cambria Math" panose="02040503050406030204" pitchFamily="18" charset="0"/>
                              <a:ea typeface="Heebo" pitchFamily="34" charset="-122"/>
                              <a:cs typeface="Heebo" pitchFamily="34" charset="-120"/>
                            </a:rPr>
                            <m:t>𝐻</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𝑈</m:t>
                              </m:r>
                            </m:e>
                          </m:d>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𝐻</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𝑉</m:t>
                              </m:r>
                            </m:e>
                          </m:d>
                        </m:den>
                      </m:f>
                    </m:oMath>
                  </m:oMathPara>
                </a14:m>
                <a:endParaRPr/>
              </a:p>
            </p:txBody>
          </p:sp>
        </mc:Choice>
        <mc:Fallback xmlns="">
          <p:sp>
            <p:nvSpPr>
              <p:cNvPr id="20" name="Text 17"/>
              <p:cNvSpPr>
                <a:spLocks noRot="1" noChangeAspect="1" noMove="1" noResize="1" noEditPoints="1" noAdjustHandles="1" noChangeArrowheads="1" noChangeShapeType="1" noTextEdit="1"/>
              </p:cNvSpPr>
              <p:nvPr/>
            </p:nvSpPr>
            <p:spPr>
              <a:xfrm>
                <a:off x="5089096" y="8554194"/>
                <a:ext cx="2169543" cy="369035"/>
              </a:xfrm>
              <a:prstGeom prst="rect">
                <a:avLst/>
              </a:prstGeom>
              <a:blipFill>
                <a:blip r:embed="rId5"/>
                <a:stretch>
                  <a:fillRect l="-2907" t="-30000" r="-7558" b="-3333"/>
                </a:stretch>
              </a:blip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Text 18"/>
              <p:cNvSpPr/>
              <p:nvPr/>
            </p:nvSpPr>
            <p:spPr>
              <a:xfrm>
                <a:off x="793790" y="9299972"/>
                <a:ext cx="7556421" cy="311229"/>
              </a:xfrm>
              <a:prstGeom prst="rect">
                <a:avLst/>
              </a:prstGeom>
              <a:noFill/>
              <a:ln/>
            </p:spPr>
            <p:txBody>
              <a:bodyPr wrap="none" lIns="0" tIns="0" rIns="0" bIns="0" rtlCol="0" anchor="t"/>
              <a:lstStyle/>
              <a:p>
                <a:pPr marL="0" indent="0" algn="l">
                  <a:lnSpc>
                    <a:spcPts val="2400"/>
                  </a:lnSpc>
                  <a:buNone/>
                </a:pPr>
                <a14:m>
                  <m:oMath xmlns:m="http://schemas.openxmlformats.org/officeDocument/2006/math">
                    <m:r>
                      <a:rPr lang="en-US" sz="1500" i="1" dirty="0" smtClean="0">
                        <a:solidFill>
                          <a:srgbClr val="4C4C4D"/>
                        </a:solidFill>
                        <a:latin typeface="Cambria Math" panose="02040503050406030204" pitchFamily="18" charset="0"/>
                        <a:ea typeface="Heebo" pitchFamily="34" charset="-122"/>
                        <a:cs typeface="Heebo" pitchFamily="34" charset="-120"/>
                      </a:rPr>
                      <m:t>𝑠</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r>
                      <a:rPr lang="en-US" sz="1500" i="1" dirty="0" smtClean="0">
                        <a:solidFill>
                          <a:srgbClr val="4C4C4D"/>
                        </a:solidFill>
                        <a:latin typeface="Cambria Math" panose="02040503050406030204" pitchFamily="18" charset="0"/>
                        <a:ea typeface="Heebo" pitchFamily="34" charset="-122"/>
                        <a:cs typeface="Heebo" pitchFamily="34" charset="-120"/>
                      </a:rPr>
                      <m:t>=</m:t>
                    </m:r>
                    <m:f>
                      <m:fPr>
                        <m:ctrlPr>
                          <a:rPr lang="en-US" sz="1500" i="1" dirty="0" smtClean="0">
                            <a:solidFill>
                              <a:srgbClr val="4C4C4D"/>
                            </a:solidFill>
                            <a:latin typeface="Cambria Math" panose="02040503050406030204" pitchFamily="18" charset="0"/>
                            <a:ea typeface="Heebo" pitchFamily="34" charset="-122"/>
                            <a:cs typeface="Heebo" pitchFamily="34" charset="-120"/>
                          </a:rPr>
                        </m:ctrlPr>
                      </m:fPr>
                      <m:num>
                        <m:r>
                          <a:rPr lang="en-US" sz="1500" i="1" dirty="0" smtClean="0">
                            <a:solidFill>
                              <a:srgbClr val="4C4C4D"/>
                            </a:solidFill>
                            <a:latin typeface="Cambria Math" panose="02040503050406030204" pitchFamily="18" charset="0"/>
                            <a:ea typeface="Heebo" pitchFamily="34" charset="-122"/>
                            <a:cs typeface="Heebo" pitchFamily="34" charset="-120"/>
                          </a:rPr>
                          <m:t>𝑏</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𝑎</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num>
                      <m:den>
                        <m:func>
                          <m:funcPr>
                            <m:ctrlPr>
                              <a:rPr lang="en-US" sz="1500" i="1" dirty="0" smtClean="0">
                                <a:solidFill>
                                  <a:srgbClr val="4C4C4D"/>
                                </a:solidFill>
                                <a:latin typeface="Cambria Math" panose="02040503050406030204" pitchFamily="18" charset="0"/>
                                <a:ea typeface="Heebo" pitchFamily="34" charset="-122"/>
                                <a:cs typeface="Heebo" pitchFamily="34" charset="-120"/>
                              </a:rPr>
                            </m:ctrlPr>
                          </m:funcPr>
                          <m:fName>
                            <m:r>
                              <m:rPr>
                                <m:sty m:val="p"/>
                              </m:rPr>
                              <a:rPr lang="en-US" sz="1500" i="0" dirty="0" smtClean="0">
                                <a:solidFill>
                                  <a:srgbClr val="4C4C4D"/>
                                </a:solidFill>
                                <a:latin typeface="Cambria Math" panose="02040503050406030204" pitchFamily="18" charset="0"/>
                                <a:ea typeface="Heebo" pitchFamily="34" charset="-122"/>
                                <a:cs typeface="Heebo" pitchFamily="34" charset="-120"/>
                              </a:rPr>
                              <m:t>max</m:t>
                            </m:r>
                          </m:fName>
                          <m:e>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𝑎</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r>
                                  <a:rPr lang="en-US" sz="1500" i="1" dirty="0" smtClean="0">
                                    <a:solidFill>
                                      <a:srgbClr val="4C4C4D"/>
                                    </a:solidFill>
                                    <a:latin typeface="Cambria Math" panose="02040503050406030204" pitchFamily="18" charset="0"/>
                                    <a:ea typeface="Heebo" pitchFamily="34" charset="-122"/>
                                    <a:cs typeface="Heebo" pitchFamily="34" charset="-120"/>
                                  </a:rPr>
                                  <m:t>,</m:t>
                                </m:r>
                                <m:r>
                                  <a:rPr lang="en-US" sz="1500" i="1" dirty="0" smtClean="0">
                                    <a:solidFill>
                                      <a:srgbClr val="4C4C4D"/>
                                    </a:solidFill>
                                    <a:latin typeface="Cambria Math" panose="02040503050406030204" pitchFamily="18" charset="0"/>
                                    <a:ea typeface="Heebo" pitchFamily="34" charset="-122"/>
                                    <a:cs typeface="Heebo" pitchFamily="34" charset="-120"/>
                                  </a:rPr>
                                  <m:t>𝑏</m:t>
                                </m:r>
                                <m:d>
                                  <m:dPr>
                                    <m:ctrlPr>
                                      <a:rPr lang="en-US" sz="1500" i="1" dirty="0" smtClean="0">
                                        <a:solidFill>
                                          <a:srgbClr val="4C4C4D"/>
                                        </a:solidFill>
                                        <a:latin typeface="Cambria Math" panose="02040503050406030204" pitchFamily="18" charset="0"/>
                                        <a:ea typeface="Heebo" pitchFamily="34" charset="-122"/>
                                        <a:cs typeface="Heebo" pitchFamily="34" charset="-120"/>
                                      </a:rPr>
                                    </m:ctrlPr>
                                  </m:dPr>
                                  <m:e>
                                    <m:r>
                                      <a:rPr lang="en-US" sz="1500" i="1" dirty="0" smtClean="0">
                                        <a:solidFill>
                                          <a:srgbClr val="4C4C4D"/>
                                        </a:solidFill>
                                        <a:latin typeface="Cambria Math" panose="02040503050406030204" pitchFamily="18" charset="0"/>
                                        <a:ea typeface="Heebo" pitchFamily="34" charset="-122"/>
                                        <a:cs typeface="Heebo" pitchFamily="34" charset="-120"/>
                                      </a:rPr>
                                      <m:t>𝑖</m:t>
                                    </m:r>
                                  </m:e>
                                </m:d>
                              </m:e>
                            </m:d>
                          </m:e>
                        </m:func>
                      </m:den>
                    </m:f>
                  </m:oMath>
                </a14:m>
                <a:r>
                  <a:rPr lang="en-US" sz="1500" dirty="0">
                    <a:solidFill>
                      <a:srgbClr val="4C4C4D"/>
                    </a:solidFill>
                    <a:latin typeface="Heebo" pitchFamily="34" charset="0"/>
                    <a:ea typeface="Heebo" pitchFamily="34" charset="-122"/>
                    <a:cs typeface="Heebo" pitchFamily="34" charset="-120"/>
                  </a:rPr>
                  <a:t>     </a:t>
                </a:r>
                <a14:m>
                  <m:oMath xmlns:m="http://schemas.openxmlformats.org/officeDocument/2006/math">
                    <m:r>
                      <a:rPr lang="en-US" sz="1500" i="1" dirty="0" smtClean="0">
                        <a:solidFill>
                          <a:srgbClr val="4C4C4D"/>
                        </a:solidFill>
                        <a:latin typeface="Cambria Math" panose="02040503050406030204" pitchFamily="18" charset="0"/>
                        <a:ea typeface="Heebo" pitchFamily="34" charset="-122"/>
                        <a:cs typeface="Heebo" pitchFamily="34" charset="-120"/>
                      </a:rPr>
                      <m:t>𝑎</m:t>
                    </m:r>
                    <m:d>
                      <m:dPr>
                        <m:ctrlPr>
                          <a:rPr lang="en-US" sz="1500" i="1" dirty="0">
                            <a:solidFill>
                              <a:srgbClr val="4C4C4D"/>
                            </a:solidFill>
                            <a:latin typeface="Cambria Math" panose="02040503050406030204" pitchFamily="18" charset="0"/>
                            <a:ea typeface="Heebo" pitchFamily="34" charset="-122"/>
                            <a:cs typeface="Heebo" pitchFamily="34" charset="-120"/>
                          </a:rPr>
                        </m:ctrlPr>
                      </m:dPr>
                      <m:e>
                        <m:r>
                          <a:rPr lang="en-US" sz="1500" i="1" dirty="0" err="1">
                            <a:solidFill>
                              <a:srgbClr val="4C4C4D"/>
                            </a:solidFill>
                            <a:latin typeface="Cambria Math" panose="02040503050406030204" pitchFamily="18" charset="0"/>
                            <a:ea typeface="Heebo" pitchFamily="34" charset="-122"/>
                            <a:cs typeface="Heebo" pitchFamily="34" charset="-120"/>
                          </a:rPr>
                          <m:t>𝑖</m:t>
                        </m:r>
                      </m:e>
                    </m:d>
                  </m:oMath>
                </a14:m>
                <a:r>
                  <a:rPr lang="en-US" sz="1500" dirty="0">
                    <a:solidFill>
                      <a:srgbClr val="4C4C4D"/>
                    </a:solidFill>
                    <a:latin typeface="Heebo" pitchFamily="34" charset="0"/>
                    <a:ea typeface="Heebo" pitchFamily="34" charset="-122"/>
                    <a:cs typeface="Heebo" pitchFamily="34" charset="-120"/>
                  </a:rPr>
                  <a:t> = mean intra-cluster distance, </a:t>
                </a:r>
                <a14:m>
                  <m:oMath xmlns:m="http://schemas.openxmlformats.org/officeDocument/2006/math">
                    <m:r>
                      <a:rPr lang="en-US" sz="1500" i="1" dirty="0" smtClean="0">
                        <a:solidFill>
                          <a:srgbClr val="4C4C4D"/>
                        </a:solidFill>
                        <a:latin typeface="Cambria Math" panose="02040503050406030204" pitchFamily="18" charset="0"/>
                        <a:ea typeface="Heebo" pitchFamily="34" charset="-122"/>
                        <a:cs typeface="Heebo" pitchFamily="34" charset="-120"/>
                      </a:rPr>
                      <m:t>𝑏</m:t>
                    </m:r>
                    <m:d>
                      <m:dPr>
                        <m:ctrlPr>
                          <a:rPr lang="en-US" sz="1500" i="1" dirty="0">
                            <a:solidFill>
                              <a:srgbClr val="4C4C4D"/>
                            </a:solidFill>
                            <a:latin typeface="Cambria Math" panose="02040503050406030204" pitchFamily="18" charset="0"/>
                            <a:ea typeface="Heebo" pitchFamily="34" charset="-122"/>
                            <a:cs typeface="Heebo" pitchFamily="34" charset="-120"/>
                          </a:rPr>
                        </m:ctrlPr>
                      </m:dPr>
                      <m:e>
                        <m:r>
                          <a:rPr lang="en-US" sz="1500" i="1" dirty="0" err="1">
                            <a:solidFill>
                              <a:srgbClr val="4C4C4D"/>
                            </a:solidFill>
                            <a:latin typeface="Cambria Math" panose="02040503050406030204" pitchFamily="18" charset="0"/>
                            <a:ea typeface="Heebo" pitchFamily="34" charset="-122"/>
                            <a:cs typeface="Heebo" pitchFamily="34" charset="-120"/>
                          </a:rPr>
                          <m:t>𝑖</m:t>
                        </m:r>
                      </m:e>
                    </m:d>
                  </m:oMath>
                </a14:m>
                <a:r>
                  <a:rPr lang="en-US" sz="1500" dirty="0">
                    <a:solidFill>
                      <a:srgbClr val="4C4C4D"/>
                    </a:solidFill>
                    <a:latin typeface="Heebo" pitchFamily="34" charset="0"/>
                    <a:ea typeface="Heebo" pitchFamily="34" charset="-122"/>
                    <a:cs typeface="Heebo" pitchFamily="34" charset="-120"/>
                  </a:rPr>
                  <a:t>= mean nearest-cluster distance</a:t>
                </a:r>
                <a:endParaRPr lang="en-US" sz="1500" dirty="0"/>
              </a:p>
            </p:txBody>
          </p:sp>
        </mc:Choice>
        <mc:Fallback xmlns="">
          <p:sp>
            <p:nvSpPr>
              <p:cNvPr id="21" name="Text 18"/>
              <p:cNvSpPr>
                <a:spLocks noRot="1" noChangeAspect="1" noMove="1" noResize="1" noEditPoints="1" noAdjustHandles="1" noChangeArrowheads="1" noChangeShapeType="1" noTextEdit="1"/>
              </p:cNvSpPr>
              <p:nvPr/>
            </p:nvSpPr>
            <p:spPr>
              <a:xfrm>
                <a:off x="793790" y="9299972"/>
                <a:ext cx="7556421" cy="311229"/>
              </a:xfrm>
              <a:prstGeom prst="rect">
                <a:avLst/>
              </a:prstGeom>
              <a:blipFill>
                <a:blip r:embed="rId6"/>
                <a:stretch>
                  <a:fillRect l="-671" t="-16000" r="-3859" b="-20000"/>
                </a:stretch>
              </a:blipFill>
              <a:ln/>
            </p:spPr>
            <p:txBody>
              <a:bodyPr/>
              <a:lstStyle/>
              <a:p>
                <a:r>
                  <a:rPr lang="en-US">
                    <a:noFill/>
                  </a:rPr>
                  <a:t> </a:t>
                </a:r>
              </a:p>
            </p:txBody>
          </p:sp>
        </mc:Fallback>
      </mc:AlternateContent>
      <p:sp>
        <p:nvSpPr>
          <p:cNvPr id="22" name="Text 19"/>
          <p:cNvSpPr/>
          <p:nvPr/>
        </p:nvSpPr>
        <p:spPr>
          <a:xfrm>
            <a:off x="793790" y="9730502"/>
            <a:ext cx="7556421" cy="311229"/>
          </a:xfrm>
          <a:prstGeom prst="rect">
            <a:avLst/>
          </a:prstGeom>
          <a:noFill/>
          <a:ln/>
        </p:spPr>
        <p:txBody>
          <a:bodyPr wrap="square" lIns="0" tIns="0" rIns="0" bIns="0" rtlCol="0" anchor="t"/>
          <a:lstStyle/>
          <a:p>
            <a:pPr marL="342900" indent="-342900" algn="l">
              <a:lnSpc>
                <a:spcPts val="2400"/>
              </a:lnSpc>
              <a:buSzPct val="100000"/>
              <a:buChar char="•"/>
            </a:pPr>
            <a:r>
              <a:rPr lang="en-US" sz="1500" dirty="0">
                <a:solidFill>
                  <a:srgbClr val="4C4C4D"/>
                </a:solidFill>
                <a:latin typeface="Heebo" pitchFamily="34" charset="0"/>
                <a:ea typeface="Heebo" pitchFamily="34" charset="-122"/>
                <a:cs typeface="Heebo" pitchFamily="34" charset="-120"/>
              </a:rPr>
              <a:t>Computational performance measured via wall-clock time with millisecond precision.</a:t>
            </a:r>
            <a:endParaRPr lang="en-US" sz="1500" dirty="0"/>
          </a:p>
        </p:txBody>
      </p:sp>
      <p:sp>
        <p:nvSpPr>
          <p:cNvPr id="23" name="TextBox 22">
            <a:extLst>
              <a:ext uri="{FF2B5EF4-FFF2-40B4-BE49-F238E27FC236}">
                <a16:creationId xmlns:a16="http://schemas.microsoft.com/office/drawing/2014/main" id="{A4F1F7D2-6CD0-F4BA-3B8B-5DC18E6E40FE}"/>
              </a:ext>
            </a:extLst>
          </p:cNvPr>
          <p:cNvSpPr txBox="1"/>
          <p:nvPr/>
        </p:nvSpPr>
        <p:spPr>
          <a:xfrm>
            <a:off x="793790" y="10161032"/>
            <a:ext cx="7147943" cy="215444"/>
          </a:xfrm>
          <a:prstGeom prst="rect">
            <a:avLst/>
          </a:prstGeom>
          <a:noFill/>
        </p:spPr>
        <p:txBody>
          <a:bodyPr wrap="square" rtlCol="0">
            <a:spAutoFit/>
          </a:bodyPr>
          <a:lstStyle/>
          <a:p>
            <a:r>
              <a:rPr lang="en-US" sz="800" i="1" dirty="0">
                <a:latin typeface="Heebo" pitchFamily="2" charset="-79"/>
                <a:cs typeface="Heebo" pitchFamily="2" charset="-79"/>
              </a:rPr>
              <a:t>ARI</a:t>
            </a:r>
            <a:r>
              <a:rPr lang="en-US" sz="800" dirty="0">
                <a:latin typeface="Heebo" pitchFamily="2" charset="-79"/>
                <a:cs typeface="Heebo" pitchFamily="2" charset="-79"/>
              </a:rPr>
              <a:t>:  L. Hubert et al, 1985; </a:t>
            </a:r>
            <a:r>
              <a:rPr lang="en-US" sz="800" i="1" dirty="0">
                <a:latin typeface="Heebo" pitchFamily="2" charset="-79"/>
                <a:cs typeface="Heebo" pitchFamily="2" charset="-79"/>
              </a:rPr>
              <a:t>NMI: </a:t>
            </a:r>
            <a:r>
              <a:rPr lang="en-US" sz="800" dirty="0">
                <a:latin typeface="Heebo" pitchFamily="2" charset="-79"/>
                <a:cs typeface="Heebo" pitchFamily="2" charset="-79"/>
              </a:rPr>
              <a:t>Scikit-Learn, </a:t>
            </a:r>
            <a:r>
              <a:rPr lang="en-US" sz="800" i="1" dirty="0">
                <a:latin typeface="Heebo" pitchFamily="2" charset="-79"/>
                <a:cs typeface="Heebo" pitchFamily="2" charset="-79"/>
              </a:rPr>
              <a:t>Silhouette Score: </a:t>
            </a:r>
            <a:r>
              <a:rPr lang="en-US" sz="800" dirty="0">
                <a:latin typeface="Heebo" pitchFamily="2" charset="-79"/>
                <a:cs typeface="Heebo" pitchFamily="2" charset="-79"/>
              </a:rPr>
              <a:t>Peter. J.R., 1987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501146"/>
            <a:ext cx="7755612" cy="708779"/>
          </a:xfrm>
          <a:prstGeom prst="rect">
            <a:avLst/>
          </a:prstGeom>
          <a:noFill/>
          <a:ln/>
        </p:spPr>
        <p:txBody>
          <a:bodyPr wrap="none" lIns="0" tIns="0" rIns="0" bIns="0" rtlCol="0" anchor="t"/>
          <a:lstStyle/>
          <a:p>
            <a:pPr marL="0" indent="0" algn="l">
              <a:lnSpc>
                <a:spcPts val="5550"/>
              </a:lnSpc>
              <a:buNone/>
            </a:pPr>
            <a:r>
              <a:rPr lang="en-US" sz="4450" b="1" dirty="0">
                <a:solidFill>
                  <a:srgbClr val="152D47"/>
                </a:solidFill>
                <a:latin typeface="Crimson Pro Semi Bold" pitchFamily="34" charset="0"/>
                <a:ea typeface="Crimson Pro Semi Bold" pitchFamily="34" charset="-122"/>
                <a:cs typeface="Crimson Pro Semi Bold" pitchFamily="34" charset="-120"/>
              </a:rPr>
              <a:t>MLX Implementation Challenges</a:t>
            </a:r>
            <a:endParaRPr lang="en-US" sz="4450" b="1" dirty="0"/>
          </a:p>
        </p:txBody>
      </p:sp>
      <p:sp>
        <p:nvSpPr>
          <p:cNvPr id="3" name="Shape 1"/>
          <p:cNvSpPr/>
          <p:nvPr/>
        </p:nvSpPr>
        <p:spPr>
          <a:xfrm>
            <a:off x="793790" y="3663553"/>
            <a:ext cx="4196358" cy="4262557"/>
          </a:xfrm>
          <a:prstGeom prst="roundRect">
            <a:avLst>
              <a:gd name="adj" fmla="val 3486"/>
            </a:avLst>
          </a:prstGeom>
          <a:solidFill>
            <a:srgbClr val="FFFFFF"/>
          </a:solidFill>
          <a:ln w="30480">
            <a:solidFill>
              <a:srgbClr val="2150FE"/>
            </a:solidFill>
            <a:prstDash val="solid"/>
          </a:ln>
        </p:spPr>
        <p:txBody>
          <a:bodyPr/>
          <a:lstStyle/>
          <a:p>
            <a:endParaRPr lang="en-US"/>
          </a:p>
        </p:txBody>
      </p:sp>
      <p:sp>
        <p:nvSpPr>
          <p:cNvPr id="4" name="Shape 2"/>
          <p:cNvSpPr/>
          <p:nvPr/>
        </p:nvSpPr>
        <p:spPr>
          <a:xfrm>
            <a:off x="763310" y="3663553"/>
            <a:ext cx="121920" cy="4262557"/>
          </a:xfrm>
          <a:prstGeom prst="roundRect">
            <a:avLst>
              <a:gd name="adj" fmla="val 27907"/>
            </a:avLst>
          </a:prstGeom>
          <a:solidFill>
            <a:srgbClr val="2150FE"/>
          </a:solidFill>
          <a:ln/>
        </p:spPr>
        <p:txBody>
          <a:bodyPr/>
          <a:lstStyle/>
          <a:p>
            <a:endParaRPr lang="en-US"/>
          </a:p>
        </p:txBody>
      </p:sp>
      <p:sp>
        <p:nvSpPr>
          <p:cNvPr id="5" name="Text 3"/>
          <p:cNvSpPr/>
          <p:nvPr/>
        </p:nvSpPr>
        <p:spPr>
          <a:xfrm>
            <a:off x="1142524" y="392084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Challenge:</a:t>
            </a:r>
            <a:endParaRPr lang="en-US" sz="2200" dirty="0"/>
          </a:p>
        </p:txBody>
      </p:sp>
      <p:sp>
        <p:nvSpPr>
          <p:cNvPr id="6" name="Text 4"/>
          <p:cNvSpPr/>
          <p:nvPr/>
        </p:nvSpPr>
        <p:spPr>
          <a:xfrm>
            <a:off x="1142524" y="436590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No Boolean Indexing</a:t>
            </a:r>
            <a:endParaRPr lang="en-US" sz="2200" dirty="0"/>
          </a:p>
        </p:txBody>
      </p:sp>
      <p:sp>
        <p:nvSpPr>
          <p:cNvPr id="7" name="Text 5"/>
          <p:cNvSpPr/>
          <p:nvPr/>
        </p:nvSpPr>
        <p:spPr>
          <a:xfrm>
            <a:off x="1142524" y="4856321"/>
            <a:ext cx="3590330"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8" name="Text 6"/>
          <p:cNvSpPr/>
          <p:nvPr/>
        </p:nvSpPr>
        <p:spPr>
          <a:xfrm>
            <a:off x="1142524" y="5355312"/>
            <a:ext cx="3590330" cy="725805"/>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Problem:</a:t>
            </a:r>
            <a:r>
              <a:rPr lang="en-US" sz="1750" dirty="0">
                <a:solidFill>
                  <a:srgbClr val="4C4C4D"/>
                </a:solidFill>
                <a:latin typeface="Heebo" pitchFamily="34" charset="0"/>
                <a:ea typeface="Heebo" pitchFamily="34" charset="-122"/>
                <a:cs typeface="Heebo" pitchFamily="34" charset="-120"/>
              </a:rPr>
              <a:t> MLX lacks direct support for operations like X[labels==k]. </a:t>
            </a:r>
            <a:endParaRPr lang="en-US" sz="1750" dirty="0"/>
          </a:p>
        </p:txBody>
      </p:sp>
      <p:sp>
        <p:nvSpPr>
          <p:cNvPr id="9" name="Text 7"/>
          <p:cNvSpPr/>
          <p:nvPr/>
        </p:nvSpPr>
        <p:spPr>
          <a:xfrm>
            <a:off x="1142524" y="6217206"/>
            <a:ext cx="3590330" cy="1088708"/>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Solution:</a:t>
            </a:r>
            <a:r>
              <a:rPr lang="en-US" sz="1750" dirty="0">
                <a:solidFill>
                  <a:srgbClr val="4C4C4D"/>
                </a:solidFill>
                <a:latin typeface="Heebo" pitchFamily="34" charset="0"/>
                <a:ea typeface="Heebo" pitchFamily="34" charset="-122"/>
                <a:cs typeface="Heebo" pitchFamily="34" charset="-120"/>
              </a:rPr>
              <a:t> Implemented mask-based weighted operations to achieve equivalent functionality.</a:t>
            </a:r>
            <a:endParaRPr lang="en-US" sz="1750" dirty="0"/>
          </a:p>
        </p:txBody>
      </p:sp>
      <p:sp>
        <p:nvSpPr>
          <p:cNvPr id="10" name="Shape 8"/>
          <p:cNvSpPr/>
          <p:nvPr/>
        </p:nvSpPr>
        <p:spPr>
          <a:xfrm>
            <a:off x="5216962" y="3663553"/>
            <a:ext cx="4196358" cy="4262557"/>
          </a:xfrm>
          <a:prstGeom prst="roundRect">
            <a:avLst>
              <a:gd name="adj" fmla="val 3486"/>
            </a:avLst>
          </a:prstGeom>
          <a:solidFill>
            <a:srgbClr val="FFFFFF"/>
          </a:solidFill>
          <a:ln w="30480">
            <a:solidFill>
              <a:srgbClr val="2150FE"/>
            </a:solidFill>
            <a:prstDash val="solid"/>
          </a:ln>
        </p:spPr>
        <p:txBody>
          <a:bodyPr/>
          <a:lstStyle/>
          <a:p>
            <a:endParaRPr lang="en-US"/>
          </a:p>
        </p:txBody>
      </p:sp>
      <p:sp>
        <p:nvSpPr>
          <p:cNvPr id="11" name="Shape 9"/>
          <p:cNvSpPr/>
          <p:nvPr/>
        </p:nvSpPr>
        <p:spPr>
          <a:xfrm>
            <a:off x="5186482" y="3663553"/>
            <a:ext cx="121920" cy="4262557"/>
          </a:xfrm>
          <a:prstGeom prst="roundRect">
            <a:avLst>
              <a:gd name="adj" fmla="val 27907"/>
            </a:avLst>
          </a:prstGeom>
          <a:solidFill>
            <a:srgbClr val="2150FE"/>
          </a:solidFill>
          <a:ln/>
        </p:spPr>
        <p:txBody>
          <a:bodyPr/>
          <a:lstStyle/>
          <a:p>
            <a:endParaRPr lang="en-US"/>
          </a:p>
        </p:txBody>
      </p:sp>
      <p:sp>
        <p:nvSpPr>
          <p:cNvPr id="12" name="Text 10"/>
          <p:cNvSpPr/>
          <p:nvPr/>
        </p:nvSpPr>
        <p:spPr>
          <a:xfrm>
            <a:off x="5565696" y="392084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Challenge:</a:t>
            </a:r>
            <a:endParaRPr lang="en-US" sz="2200" dirty="0"/>
          </a:p>
        </p:txBody>
      </p:sp>
      <p:sp>
        <p:nvSpPr>
          <p:cNvPr id="13" name="Text 11"/>
          <p:cNvSpPr/>
          <p:nvPr/>
        </p:nvSpPr>
        <p:spPr>
          <a:xfrm>
            <a:off x="5565696" y="436590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Limited Random API</a:t>
            </a:r>
            <a:endParaRPr lang="en-US" sz="2200" dirty="0"/>
          </a:p>
        </p:txBody>
      </p:sp>
      <p:sp>
        <p:nvSpPr>
          <p:cNvPr id="14" name="Text 12"/>
          <p:cNvSpPr/>
          <p:nvPr/>
        </p:nvSpPr>
        <p:spPr>
          <a:xfrm>
            <a:off x="5565696" y="4856321"/>
            <a:ext cx="3590330"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5" name="Text 13"/>
          <p:cNvSpPr/>
          <p:nvPr/>
        </p:nvSpPr>
        <p:spPr>
          <a:xfrm>
            <a:off x="5565696" y="5355312"/>
            <a:ext cx="3590330" cy="725805"/>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Problem:</a:t>
            </a:r>
            <a:r>
              <a:rPr lang="en-US" sz="1750" dirty="0">
                <a:solidFill>
                  <a:srgbClr val="4C4C4D"/>
                </a:solidFill>
                <a:latin typeface="Heebo" pitchFamily="34" charset="0"/>
                <a:ea typeface="Heebo" pitchFamily="34" charset="-122"/>
                <a:cs typeface="Heebo" pitchFamily="34" charset="-120"/>
              </a:rPr>
              <a:t> No equivalent to NumPy's np.random.choice().</a:t>
            </a:r>
            <a:endParaRPr lang="en-US" sz="1750" dirty="0"/>
          </a:p>
        </p:txBody>
      </p:sp>
      <p:sp>
        <p:nvSpPr>
          <p:cNvPr id="16" name="Text 14"/>
          <p:cNvSpPr/>
          <p:nvPr/>
        </p:nvSpPr>
        <p:spPr>
          <a:xfrm>
            <a:off x="5565696" y="6217206"/>
            <a:ext cx="3590330" cy="1088708"/>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Solution:</a:t>
            </a:r>
            <a:r>
              <a:rPr lang="en-US" sz="1750" dirty="0">
                <a:solidFill>
                  <a:srgbClr val="4C4C4D"/>
                </a:solidFill>
                <a:latin typeface="Heebo" pitchFamily="34" charset="0"/>
                <a:ea typeface="Heebo" pitchFamily="34" charset="-122"/>
                <a:cs typeface="Heebo" pitchFamily="34" charset="-120"/>
              </a:rPr>
              <a:t> Used mx.random.permutation() followed by slicing for centroid initialization.</a:t>
            </a:r>
            <a:endParaRPr lang="en-US" sz="1750" dirty="0"/>
          </a:p>
        </p:txBody>
      </p:sp>
      <p:sp>
        <p:nvSpPr>
          <p:cNvPr id="17" name="Shape 15"/>
          <p:cNvSpPr/>
          <p:nvPr/>
        </p:nvSpPr>
        <p:spPr>
          <a:xfrm>
            <a:off x="9640133" y="3663553"/>
            <a:ext cx="4196358" cy="4262557"/>
          </a:xfrm>
          <a:prstGeom prst="roundRect">
            <a:avLst>
              <a:gd name="adj" fmla="val 3486"/>
            </a:avLst>
          </a:prstGeom>
          <a:solidFill>
            <a:srgbClr val="FFFFFF"/>
          </a:solidFill>
          <a:ln w="30480">
            <a:solidFill>
              <a:srgbClr val="2150FE"/>
            </a:solidFill>
            <a:prstDash val="solid"/>
          </a:ln>
        </p:spPr>
        <p:txBody>
          <a:bodyPr/>
          <a:lstStyle/>
          <a:p>
            <a:endParaRPr lang="en-US"/>
          </a:p>
        </p:txBody>
      </p:sp>
      <p:sp>
        <p:nvSpPr>
          <p:cNvPr id="18" name="Shape 16"/>
          <p:cNvSpPr/>
          <p:nvPr/>
        </p:nvSpPr>
        <p:spPr>
          <a:xfrm>
            <a:off x="9609653" y="3663553"/>
            <a:ext cx="121920" cy="4262557"/>
          </a:xfrm>
          <a:prstGeom prst="roundRect">
            <a:avLst>
              <a:gd name="adj" fmla="val 27907"/>
            </a:avLst>
          </a:prstGeom>
          <a:solidFill>
            <a:srgbClr val="2150FE"/>
          </a:solidFill>
          <a:ln/>
        </p:spPr>
        <p:txBody>
          <a:bodyPr/>
          <a:lstStyle/>
          <a:p>
            <a:endParaRPr lang="en-US"/>
          </a:p>
        </p:txBody>
      </p:sp>
      <p:sp>
        <p:nvSpPr>
          <p:cNvPr id="19" name="Text 17"/>
          <p:cNvSpPr/>
          <p:nvPr/>
        </p:nvSpPr>
        <p:spPr>
          <a:xfrm>
            <a:off x="9988868" y="392084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Challenge:</a:t>
            </a:r>
            <a:endParaRPr lang="en-US" sz="2200" dirty="0"/>
          </a:p>
        </p:txBody>
      </p:sp>
      <p:sp>
        <p:nvSpPr>
          <p:cNvPr id="20" name="Text 18"/>
          <p:cNvSpPr/>
          <p:nvPr/>
        </p:nvSpPr>
        <p:spPr>
          <a:xfrm>
            <a:off x="9988868" y="4365903"/>
            <a:ext cx="2861667"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Type System Differences</a:t>
            </a:r>
            <a:endParaRPr lang="en-US" sz="2200" dirty="0"/>
          </a:p>
        </p:txBody>
      </p:sp>
      <p:sp>
        <p:nvSpPr>
          <p:cNvPr id="21" name="Text 19"/>
          <p:cNvSpPr/>
          <p:nvPr/>
        </p:nvSpPr>
        <p:spPr>
          <a:xfrm>
            <a:off x="9988868" y="4856321"/>
            <a:ext cx="3590330"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22" name="Text 20"/>
          <p:cNvSpPr/>
          <p:nvPr/>
        </p:nvSpPr>
        <p:spPr>
          <a:xfrm>
            <a:off x="9988868" y="5355312"/>
            <a:ext cx="3590330" cy="1088708"/>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Problem:</a:t>
            </a:r>
            <a:r>
              <a:rPr lang="en-US" sz="1750" dirty="0">
                <a:solidFill>
                  <a:srgbClr val="4C4C4D"/>
                </a:solidFill>
                <a:latin typeface="Heebo" pitchFamily="34" charset="0"/>
                <a:ea typeface="Heebo" pitchFamily="34" charset="-122"/>
                <a:cs typeface="Heebo" pitchFamily="34" charset="-120"/>
              </a:rPr>
              <a:t> MLX arrays require careful type checking and explicit conversions.</a:t>
            </a:r>
            <a:endParaRPr lang="en-US" sz="1750" dirty="0"/>
          </a:p>
        </p:txBody>
      </p:sp>
      <p:sp>
        <p:nvSpPr>
          <p:cNvPr id="23" name="Text 21"/>
          <p:cNvSpPr/>
          <p:nvPr/>
        </p:nvSpPr>
        <p:spPr>
          <a:xfrm>
            <a:off x="9988868" y="6580108"/>
            <a:ext cx="3590330" cy="1088708"/>
          </a:xfrm>
          <a:prstGeom prst="rect">
            <a:avLst/>
          </a:prstGeom>
          <a:noFill/>
          <a:ln/>
        </p:spPr>
        <p:txBody>
          <a:bodyPr wrap="square" lIns="0" tIns="0" rIns="0" bIns="0" rtlCol="0" anchor="t"/>
          <a:lstStyle/>
          <a:p>
            <a:pPr marL="0" indent="0" algn="l">
              <a:lnSpc>
                <a:spcPts val="2850"/>
              </a:lnSpc>
              <a:buNone/>
            </a:pPr>
            <a:r>
              <a:rPr lang="en-US" sz="1750" b="1" dirty="0">
                <a:solidFill>
                  <a:srgbClr val="4C4C4D"/>
                </a:solidFill>
                <a:latin typeface="Heebo" pitchFamily="34" charset="0"/>
                <a:ea typeface="Heebo" pitchFamily="34" charset="-122"/>
                <a:cs typeface="Heebo" pitchFamily="34" charset="-120"/>
              </a:rPr>
              <a:t>Solution:</a:t>
            </a:r>
            <a:r>
              <a:rPr lang="en-US" sz="1750" dirty="0">
                <a:solidFill>
                  <a:srgbClr val="4C4C4D"/>
                </a:solidFill>
                <a:latin typeface="Heebo" pitchFamily="34" charset="0"/>
                <a:ea typeface="Heebo" pitchFamily="34" charset="-122"/>
                <a:cs typeface="Heebo" pitchFamily="34" charset="-120"/>
              </a:rPr>
              <a:t> Implemented comprehensive input validation and type conversion logic throughout.</a:t>
            </a:r>
            <a:endParaRPr lang="en-US" sz="1750" dirty="0"/>
          </a:p>
        </p:txBody>
      </p:sp>
      <p:sp>
        <p:nvSpPr>
          <p:cNvPr id="24" name="Text 22"/>
          <p:cNvSpPr/>
          <p:nvPr/>
        </p:nvSpPr>
        <p:spPr>
          <a:xfrm>
            <a:off x="793790" y="8181261"/>
            <a:ext cx="13042821" cy="290274"/>
          </a:xfrm>
          <a:prstGeom prst="rect">
            <a:avLst/>
          </a:prstGeom>
          <a:noFill/>
          <a:ln/>
        </p:spPr>
        <p:txBody>
          <a:bodyPr wrap="none" lIns="0" tIns="0" rIns="0" bIns="0" rtlCol="0" anchor="t"/>
          <a:lstStyle/>
          <a:p>
            <a:pPr marL="0" indent="0" algn="l">
              <a:lnSpc>
                <a:spcPts val="2250"/>
              </a:lnSpc>
              <a:buNone/>
            </a:pPr>
            <a:r>
              <a:rPr lang="en-US" sz="1400" dirty="0">
                <a:solidFill>
                  <a:srgbClr val="4C4C4D"/>
                </a:solidFill>
                <a:latin typeface="Heebo" pitchFamily="34" charset="0"/>
                <a:ea typeface="Heebo" pitchFamily="34" charset="-122"/>
                <a:cs typeface="Heebo" pitchFamily="34" charset="-120"/>
              </a:rPr>
              <a:t>These API differences reveal MLX's current difference in their array operations due to lazy computation.</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362</TotalTime>
  <Words>1199</Words>
  <Application>Microsoft Macintosh PowerPoint</Application>
  <PresentationFormat>Custom</PresentationFormat>
  <Paragraphs>143</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Crimson Pro Light</vt:lpstr>
      <vt:lpstr>Arial</vt:lpstr>
      <vt:lpstr>Heebo</vt:lpstr>
      <vt:lpstr>Crimson Pro Semi Bold</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Sharan Deepak Thakur</cp:lastModifiedBy>
  <cp:revision>88</cp:revision>
  <cp:lastPrinted>2025-11-08T21:40:58Z</cp:lastPrinted>
  <dcterms:created xsi:type="dcterms:W3CDTF">2025-10-26T23:08:42Z</dcterms:created>
  <dcterms:modified xsi:type="dcterms:W3CDTF">2025-11-08T21:53:30Z</dcterms:modified>
</cp:coreProperties>
</file>